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61" r:id="rId5"/>
    <p:sldId id="284" r:id="rId6"/>
    <p:sldId id="260" r:id="rId7"/>
    <p:sldId id="292" r:id="rId8"/>
    <p:sldId id="294" r:id="rId9"/>
    <p:sldId id="295" r:id="rId10"/>
    <p:sldId id="296" r:id="rId11"/>
    <p:sldId id="297" r:id="rId12"/>
    <p:sldId id="299" r:id="rId13"/>
    <p:sldId id="298"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502" r:id="rId27"/>
    <p:sldId id="496" r:id="rId28"/>
    <p:sldId id="497" r:id="rId29"/>
    <p:sldId id="498" r:id="rId30"/>
    <p:sldId id="499" r:id="rId31"/>
    <p:sldId id="500" r:id="rId32"/>
    <p:sldId id="501" r:id="rId33"/>
    <p:sldId id="285" r:id="rId34"/>
    <p:sldId id="315" r:id="rId35"/>
    <p:sldId id="345" r:id="rId36"/>
    <p:sldId id="346" r:id="rId37"/>
    <p:sldId id="344" r:id="rId38"/>
    <p:sldId id="321" r:id="rId39"/>
    <p:sldId id="347" r:id="rId40"/>
    <p:sldId id="348" r:id="rId41"/>
    <p:sldId id="349" r:id="rId42"/>
    <p:sldId id="350" r:id="rId43"/>
    <p:sldId id="351" r:id="rId44"/>
    <p:sldId id="352" r:id="rId45"/>
    <p:sldId id="322" r:id="rId46"/>
    <p:sldId id="354" r:id="rId47"/>
    <p:sldId id="353" r:id="rId48"/>
    <p:sldId id="323" r:id="rId49"/>
    <p:sldId id="355" r:id="rId50"/>
    <p:sldId id="356" r:id="rId51"/>
    <p:sldId id="359" r:id="rId52"/>
    <p:sldId id="360" r:id="rId53"/>
    <p:sldId id="361" r:id="rId54"/>
    <p:sldId id="362" r:id="rId55"/>
    <p:sldId id="286" r:id="rId56"/>
    <p:sldId id="325" r:id="rId57"/>
    <p:sldId id="363" r:id="rId58"/>
    <p:sldId id="364" r:id="rId59"/>
    <p:sldId id="365" r:id="rId60"/>
    <p:sldId id="366" r:id="rId61"/>
    <p:sldId id="367" r:id="rId62"/>
    <p:sldId id="368" r:id="rId63"/>
    <p:sldId id="369" r:id="rId64"/>
    <p:sldId id="503" r:id="rId65"/>
    <p:sldId id="504" r:id="rId66"/>
    <p:sldId id="505" r:id="rId67"/>
    <p:sldId id="506" r:id="rId68"/>
    <p:sldId id="371" r:id="rId69"/>
    <p:sldId id="327" r:id="rId70"/>
    <p:sldId id="373" r:id="rId71"/>
    <p:sldId id="507" r:id="rId72"/>
    <p:sldId id="509" r:id="rId73"/>
    <p:sldId id="508" r:id="rId74"/>
    <p:sldId id="510" r:id="rId75"/>
    <p:sldId id="511" r:id="rId76"/>
    <p:sldId id="512" r:id="rId77"/>
    <p:sldId id="513" r:id="rId78"/>
    <p:sldId id="514" r:id="rId79"/>
    <p:sldId id="520" r:id="rId80"/>
    <p:sldId id="515" r:id="rId81"/>
    <p:sldId id="516" r:id="rId82"/>
    <p:sldId id="517" r:id="rId83"/>
    <p:sldId id="518" r:id="rId84"/>
    <p:sldId id="519" r:id="rId85"/>
    <p:sldId id="521" r:id="rId86"/>
    <p:sldId id="522" r:id="rId87"/>
    <p:sldId id="523" r:id="rId88"/>
    <p:sldId id="524" r:id="rId89"/>
    <p:sldId id="525" r:id="rId90"/>
    <p:sldId id="526" r:id="rId91"/>
    <p:sldId id="527" r:id="rId92"/>
    <p:sldId id="528" r:id="rId93"/>
    <p:sldId id="529" r:id="rId94"/>
    <p:sldId id="530" r:id="rId95"/>
    <p:sldId id="531" r:id="rId96"/>
    <p:sldId id="532" r:id="rId97"/>
    <p:sldId id="533" r:id="rId98"/>
    <p:sldId id="534" r:id="rId99"/>
    <p:sldId id="535" r:id="rId100"/>
    <p:sldId id="536" r:id="rId101"/>
    <p:sldId id="537" r:id="rId102"/>
    <p:sldId id="538" r:id="rId103"/>
    <p:sldId id="539" r:id="rId104"/>
    <p:sldId id="540" r:id="rId105"/>
    <p:sldId id="541" r:id="rId106"/>
    <p:sldId id="542" r:id="rId107"/>
    <p:sldId id="543" r:id="rId108"/>
    <p:sldId id="544" r:id="rId109"/>
    <p:sldId id="545" r:id="rId110"/>
    <p:sldId id="546" r:id="rId111"/>
    <p:sldId id="547" r:id="rId112"/>
    <p:sldId id="548" r:id="rId113"/>
    <p:sldId id="549" r:id="rId114"/>
    <p:sldId id="550" r:id="rId115"/>
    <p:sldId id="551" r:id="rId116"/>
    <p:sldId id="552" r:id="rId117"/>
    <p:sldId id="553" r:id="rId118"/>
    <p:sldId id="554" r:id="rId119"/>
    <p:sldId id="555" r:id="rId120"/>
    <p:sldId id="556" r:id="rId121"/>
    <p:sldId id="557" r:id="rId122"/>
    <p:sldId id="558" r:id="rId123"/>
    <p:sldId id="559" r:id="rId124"/>
    <p:sldId id="560" r:id="rId125"/>
    <p:sldId id="561" r:id="rId126"/>
    <p:sldId id="562" r:id="rId127"/>
    <p:sldId id="563" r:id="rId128"/>
    <p:sldId id="564" r:id="rId129"/>
    <p:sldId id="565" r:id="rId130"/>
    <p:sldId id="566" r:id="rId131"/>
    <p:sldId id="567" r:id="rId132"/>
    <p:sldId id="568" r:id="rId133"/>
    <p:sldId id="569" r:id="rId134"/>
    <p:sldId id="570" r:id="rId135"/>
    <p:sldId id="571" r:id="rId136"/>
    <p:sldId id="572" r:id="rId137"/>
    <p:sldId id="573" r:id="rId138"/>
    <p:sldId id="574" r:id="rId139"/>
    <p:sldId id="575" r:id="rId140"/>
    <p:sldId id="576" r:id="rId141"/>
    <p:sldId id="577" r:id="rId142"/>
    <p:sldId id="578" r:id="rId143"/>
    <p:sldId id="579" r:id="rId144"/>
    <p:sldId id="580" r:id="rId145"/>
    <p:sldId id="581" r:id="rId146"/>
    <p:sldId id="582" r:id="rId147"/>
    <p:sldId id="583" r:id="rId148"/>
    <p:sldId id="584" r:id="rId149"/>
    <p:sldId id="585" r:id="rId150"/>
    <p:sldId id="586" r:id="rId151"/>
    <p:sldId id="587" r:id="rId152"/>
    <p:sldId id="589" r:id="rId153"/>
    <p:sldId id="588" r:id="rId154"/>
    <p:sldId id="590" r:id="rId155"/>
    <p:sldId id="591" r:id="rId156"/>
    <p:sldId id="592" r:id="rId157"/>
    <p:sldId id="593" r:id="rId158"/>
    <p:sldId id="594" r:id="rId159"/>
    <p:sldId id="595" r:id="rId160"/>
    <p:sldId id="596" r:id="rId161"/>
    <p:sldId id="597" r:id="rId162"/>
    <p:sldId id="598" r:id="rId163"/>
    <p:sldId id="599" r:id="rId164"/>
    <p:sldId id="600" r:id="rId165"/>
    <p:sldId id="601" r:id="rId166"/>
    <p:sldId id="602" r:id="rId167"/>
    <p:sldId id="603" r:id="rId168"/>
    <p:sldId id="604" r:id="rId169"/>
    <p:sldId id="605" r:id="rId170"/>
    <p:sldId id="606" r:id="rId171"/>
    <p:sldId id="607" r:id="rId172"/>
    <p:sldId id="608" r:id="rId173"/>
    <p:sldId id="609" r:id="rId174"/>
    <p:sldId id="611" r:id="rId175"/>
    <p:sldId id="610" r:id="rId176"/>
    <p:sldId id="612" r:id="rId177"/>
    <p:sldId id="613" r:id="rId178"/>
    <p:sldId id="614" r:id="rId179"/>
    <p:sldId id="615" r:id="rId180"/>
    <p:sldId id="616" r:id="rId181"/>
    <p:sldId id="617" r:id="rId182"/>
    <p:sldId id="618" r:id="rId183"/>
    <p:sldId id="619" r:id="rId184"/>
    <p:sldId id="620" r:id="rId185"/>
    <p:sldId id="621" r:id="rId186"/>
    <p:sldId id="622" r:id="rId187"/>
    <p:sldId id="623" r:id="rId188"/>
    <p:sldId id="624" r:id="rId189"/>
    <p:sldId id="282" r:id="rId190"/>
  </p:sldIdLst>
  <p:sldSz cx="12192000" cy="6858000"/>
  <p:notesSz cx="6858000" cy="9144000"/>
  <p:custDataLst>
    <p:tags r:id="rId1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A2B6"/>
    <a:srgbClr val="046963"/>
    <a:srgbClr val="E4774E"/>
    <a:srgbClr val="E16265"/>
    <a:srgbClr val="8497B0"/>
    <a:srgbClr val="54CCA6"/>
    <a:srgbClr val="0BA1BC"/>
    <a:srgbClr val="E3F8F3"/>
    <a:srgbClr val="4E2A1A"/>
    <a:srgbClr val="AD6F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441" autoAdjust="0"/>
  </p:normalViewPr>
  <p:slideViewPr>
    <p:cSldViewPr snapToGrid="0">
      <p:cViewPr varScale="1">
        <p:scale>
          <a:sx n="78" d="100"/>
          <a:sy n="78" d="100"/>
        </p:scale>
        <p:origin x="7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4" Type="http://schemas.openxmlformats.org/officeDocument/2006/relationships/tags" Target="tags/tag865.xml"/><Relationship Id="rId193" Type="http://schemas.openxmlformats.org/officeDocument/2006/relationships/tableStyles" Target="tableStyles.xml"/><Relationship Id="rId192" Type="http://schemas.openxmlformats.org/officeDocument/2006/relationships/viewProps" Target="viewProps.xml"/><Relationship Id="rId191" Type="http://schemas.openxmlformats.org/officeDocument/2006/relationships/presProps" Target="presProps.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F83812-92DB-46D4-8565-E6A61F7CCBB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D84C0-49B8-40D7-9F66-9A55DCD7617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6D84C0-49B8-40D7-9F66-9A55DCD7617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1" Type="http://schemas.openxmlformats.org/officeDocument/2006/relationships/notesSlide" Target="../notesSlides/notesSlide100.xml"/><Relationship Id="rId10" Type="http://schemas.openxmlformats.org/officeDocument/2006/relationships/slideLayout" Target="../slideLayouts/slideLayout2.xml"/><Relationship Id="rId1" Type="http://schemas.openxmlformats.org/officeDocument/2006/relationships/tags" Target="../tags/tag287.xml"/></Relationships>
</file>

<file path=ppt/slides/_rels/slide101.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1" Type="http://schemas.openxmlformats.org/officeDocument/2006/relationships/notesSlide" Target="../notesSlides/notesSlide101.xml"/><Relationship Id="rId10" Type="http://schemas.openxmlformats.org/officeDocument/2006/relationships/slideLayout" Target="../slideLayouts/slideLayout2.xml"/><Relationship Id="rId1" Type="http://schemas.openxmlformats.org/officeDocument/2006/relationships/tags" Target="../tags/tag296.xml"/></Relationships>
</file>

<file path=ppt/slides/_rels/slide102.xml.rels><?xml version="1.0" encoding="UTF-8" standalone="yes"?>
<Relationships xmlns="http://schemas.openxmlformats.org/package/2006/relationships"><Relationship Id="rId9" Type="http://schemas.openxmlformats.org/officeDocument/2006/relationships/notesSlide" Target="../notesSlides/notesSlide102.xml"/><Relationship Id="rId8" Type="http://schemas.openxmlformats.org/officeDocument/2006/relationships/slideLayout" Target="../slideLayouts/slideLayout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103.xml.rels><?xml version="1.0" encoding="UTF-8" standalone="yes"?>
<Relationships xmlns="http://schemas.openxmlformats.org/package/2006/relationships"><Relationship Id="rId9" Type="http://schemas.openxmlformats.org/officeDocument/2006/relationships/notesSlide" Target="../notesSlides/notesSlide103.xml"/><Relationship Id="rId8" Type="http://schemas.openxmlformats.org/officeDocument/2006/relationships/slideLayout" Target="../slideLayouts/slideLayout2.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104.xml.rels><?xml version="1.0" encoding="UTF-8" standalone="yes"?>
<Relationships xmlns="http://schemas.openxmlformats.org/package/2006/relationships"><Relationship Id="rId9" Type="http://schemas.openxmlformats.org/officeDocument/2006/relationships/notesSlide" Target="../notesSlides/notesSlide104.xml"/><Relationship Id="rId8" Type="http://schemas.openxmlformats.org/officeDocument/2006/relationships/slideLayout" Target="../slideLayouts/slideLayout2.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0" Type="http://schemas.openxmlformats.org/officeDocument/2006/relationships/notesSlide" Target="../notesSlides/notesSlide105.xml"/><Relationship Id="rId1" Type="http://schemas.openxmlformats.org/officeDocument/2006/relationships/tags" Target="../tags/tag326.xml"/></Relationships>
</file>

<file path=ppt/slides/_rels/slide106.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1" Type="http://schemas.openxmlformats.org/officeDocument/2006/relationships/notesSlide" Target="../notesSlides/notesSlide106.xml"/><Relationship Id="rId10" Type="http://schemas.openxmlformats.org/officeDocument/2006/relationships/slideLayout" Target="../slideLayouts/slideLayout2.xml"/><Relationship Id="rId1" Type="http://schemas.openxmlformats.org/officeDocument/2006/relationships/tags" Target="../tags/tag334.xml"/></Relationships>
</file>

<file path=ppt/slides/_rels/slide107.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349.xml"/><Relationship Id="rId7" Type="http://schemas.openxmlformats.org/officeDocument/2006/relationships/image" Target="../media/image25.png"/><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1" Type="http://schemas.openxmlformats.org/officeDocument/2006/relationships/notesSlide" Target="../notesSlides/notesSlide107.xml"/><Relationship Id="rId10" Type="http://schemas.openxmlformats.org/officeDocument/2006/relationships/slideLayout" Target="../slideLayouts/slideLayout2.xml"/><Relationship Id="rId1" Type="http://schemas.openxmlformats.org/officeDocument/2006/relationships/tags" Target="../tags/tag343.xml"/></Relationships>
</file>

<file path=ppt/slides/_rels/slide108.xml.rels><?xml version="1.0" encoding="UTF-8" standalone="yes"?>
<Relationships xmlns="http://schemas.openxmlformats.org/package/2006/relationships"><Relationship Id="rId8" Type="http://schemas.openxmlformats.org/officeDocument/2006/relationships/notesSlide" Target="../notesSlides/notesSlide108.xml"/><Relationship Id="rId7" Type="http://schemas.openxmlformats.org/officeDocument/2006/relationships/slideLayout" Target="../slideLayouts/slideLayout2.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s>
</file>

<file path=ppt/slides/_rels/slide109.xml.rels><?xml version="1.0" encoding="UTF-8" standalone="yes"?>
<Relationships xmlns="http://schemas.openxmlformats.org/package/2006/relationships"><Relationship Id="rId8" Type="http://schemas.openxmlformats.org/officeDocument/2006/relationships/notesSlide" Target="../notesSlides/notesSlide109.xml"/><Relationship Id="rId7" Type="http://schemas.openxmlformats.org/officeDocument/2006/relationships/slideLayout" Target="../slideLayouts/slideLayout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notesSlide" Target="../notesSlides/notesSlide110.xml"/><Relationship Id="rId7" Type="http://schemas.openxmlformats.org/officeDocument/2006/relationships/slideLayout" Target="../slideLayouts/slideLayout2.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111.xml.rels><?xml version="1.0" encoding="UTF-8" standalone="yes"?>
<Relationships xmlns="http://schemas.openxmlformats.org/package/2006/relationships"><Relationship Id="rId8" Type="http://schemas.openxmlformats.org/officeDocument/2006/relationships/notesSlide" Target="../notesSlides/notesSlide111.xml"/><Relationship Id="rId7" Type="http://schemas.openxmlformats.org/officeDocument/2006/relationships/slideLayout" Target="../slideLayouts/slideLayout2.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112.xml"/><Relationship Id="rId6" Type="http://schemas.openxmlformats.org/officeDocument/2006/relationships/slideLayout" Target="../slideLayouts/slideLayout2.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113.xml.rels><?xml version="1.0" encoding="UTF-8" standalone="yes"?>
<Relationships xmlns="http://schemas.openxmlformats.org/package/2006/relationships"><Relationship Id="rId9" Type="http://schemas.openxmlformats.org/officeDocument/2006/relationships/notesSlide" Target="../notesSlides/notesSlide113.xml"/><Relationship Id="rId8" Type="http://schemas.openxmlformats.org/officeDocument/2006/relationships/slideLayout" Target="../slideLayouts/slideLayout2.xml"/><Relationship Id="rId7" Type="http://schemas.openxmlformats.org/officeDocument/2006/relationships/image" Target="../media/image27.png"/><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114.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391.xml"/><Relationship Id="rId7" Type="http://schemas.openxmlformats.org/officeDocument/2006/relationships/image" Target="../media/image28.png"/><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5" Type="http://schemas.openxmlformats.org/officeDocument/2006/relationships/notesSlide" Target="../notesSlides/notesSlide114.xml"/><Relationship Id="rId14" Type="http://schemas.openxmlformats.org/officeDocument/2006/relationships/slideLayout" Target="../slideLayouts/slideLayout2.xml"/><Relationship Id="rId13" Type="http://schemas.openxmlformats.org/officeDocument/2006/relationships/tags" Target="../tags/tag394.xml"/><Relationship Id="rId12" Type="http://schemas.openxmlformats.org/officeDocument/2006/relationships/image" Target="../media/image30.png"/><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tags" Target="../tags/tag385.xml"/></Relationships>
</file>

<file path=ppt/slides/_rels/slide115.xml.rels><?xml version="1.0" encoding="UTF-8" standalone="yes"?>
<Relationships xmlns="http://schemas.openxmlformats.org/package/2006/relationships"><Relationship Id="rId7" Type="http://schemas.openxmlformats.org/officeDocument/2006/relationships/notesSlide" Target="../notesSlides/notesSlide115.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16.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1" Type="http://schemas.openxmlformats.org/officeDocument/2006/relationships/notesSlide" Target="../notesSlides/notesSlide116.xml"/><Relationship Id="rId10" Type="http://schemas.openxmlformats.org/officeDocument/2006/relationships/slideLayout" Target="../slideLayouts/slideLayout2.xml"/><Relationship Id="rId1" Type="http://schemas.openxmlformats.org/officeDocument/2006/relationships/tags" Target="../tags/tag395.xml"/></Relationships>
</file>

<file path=ppt/slides/_rels/slide117.xml.rels><?xml version="1.0" encoding="UTF-8" standalone="yes"?>
<Relationships xmlns="http://schemas.openxmlformats.org/package/2006/relationships"><Relationship Id="rId9" Type="http://schemas.openxmlformats.org/officeDocument/2006/relationships/notesSlide" Target="../notesSlides/notesSlide117.xml"/><Relationship Id="rId8" Type="http://schemas.openxmlformats.org/officeDocument/2006/relationships/slideLayout" Target="../slideLayouts/slideLayout2.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118.xml.rels><?xml version="1.0" encoding="UTF-8" standalone="yes"?>
<Relationships xmlns="http://schemas.openxmlformats.org/package/2006/relationships"><Relationship Id="rId9" Type="http://schemas.openxmlformats.org/officeDocument/2006/relationships/notesSlide" Target="../notesSlides/notesSlide118.xml"/><Relationship Id="rId8" Type="http://schemas.openxmlformats.org/officeDocument/2006/relationships/slideLayout" Target="../slideLayouts/slideLayout2.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s>
</file>

<file path=ppt/slides/_rels/slide119.xml.rels><?xml version="1.0" encoding="UTF-8" standalone="yes"?>
<Relationships xmlns="http://schemas.openxmlformats.org/package/2006/relationships"><Relationship Id="rId9" Type="http://schemas.openxmlformats.org/officeDocument/2006/relationships/notesSlide" Target="../notesSlides/notesSlide119.xml"/><Relationship Id="rId8" Type="http://schemas.openxmlformats.org/officeDocument/2006/relationships/slideLayout" Target="../slideLayouts/slideLayout2.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1" Type="http://schemas.openxmlformats.org/officeDocument/2006/relationships/notesSlide" Target="../notesSlides/notesSlide120.xml"/><Relationship Id="rId10" Type="http://schemas.openxmlformats.org/officeDocument/2006/relationships/slideLayout" Target="../slideLayouts/slideLayout2.xml"/><Relationship Id="rId1" Type="http://schemas.openxmlformats.org/officeDocument/2006/relationships/tags" Target="../tags/tag424.xml"/></Relationships>
</file>

<file path=ppt/slides/_rels/slide121.xml.rels><?xml version="1.0" encoding="UTF-8" standalone="yes"?>
<Relationships xmlns="http://schemas.openxmlformats.org/package/2006/relationships"><Relationship Id="rId9" Type="http://schemas.openxmlformats.org/officeDocument/2006/relationships/notesSlide" Target="../notesSlides/notesSlide121.xml"/><Relationship Id="rId8" Type="http://schemas.openxmlformats.org/officeDocument/2006/relationships/slideLayout" Target="../slideLayouts/slideLayout2.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s>
</file>

<file path=ppt/slides/_rels/slide122.xml.rels><?xml version="1.0" encoding="UTF-8" standalone="yes"?>
<Relationships xmlns="http://schemas.openxmlformats.org/package/2006/relationships"><Relationship Id="rId9" Type="http://schemas.openxmlformats.org/officeDocument/2006/relationships/notesSlide" Target="../notesSlides/notesSlide122.xml"/><Relationship Id="rId8" Type="http://schemas.openxmlformats.org/officeDocument/2006/relationships/slideLayout" Target="../slideLayouts/slideLayout2.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s>
</file>

<file path=ppt/slides/_rels/slide123.xml.rels><?xml version="1.0" encoding="UTF-8" standalone="yes"?>
<Relationships xmlns="http://schemas.openxmlformats.org/package/2006/relationships"><Relationship Id="rId9" Type="http://schemas.openxmlformats.org/officeDocument/2006/relationships/notesSlide" Target="../notesSlides/notesSlide123.xml"/><Relationship Id="rId8" Type="http://schemas.openxmlformats.org/officeDocument/2006/relationships/slideLayout" Target="../slideLayouts/slideLayout2.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s>
</file>

<file path=ppt/slides/_rels/slide124.xml.rels><?xml version="1.0" encoding="UTF-8" standalone="yes"?>
<Relationships xmlns="http://schemas.openxmlformats.org/package/2006/relationships"><Relationship Id="rId9" Type="http://schemas.openxmlformats.org/officeDocument/2006/relationships/notesSlide" Target="../notesSlides/notesSlide124.xml"/><Relationship Id="rId8" Type="http://schemas.openxmlformats.org/officeDocument/2006/relationships/slideLayout" Target="../slideLayouts/slideLayout2.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s>
</file>

<file path=ppt/slides/_rels/slide125.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3" Type="http://schemas.openxmlformats.org/officeDocument/2006/relationships/notesSlide" Target="../notesSlides/notesSlide125.xml"/><Relationship Id="rId12" Type="http://schemas.openxmlformats.org/officeDocument/2006/relationships/slideLayout" Target="../slideLayouts/slideLayout2.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tags" Target="../tags/tag460.xml"/></Relationships>
</file>

<file path=ppt/slides/_rels/slide1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0" Type="http://schemas.openxmlformats.org/officeDocument/2006/relationships/notesSlide" Target="../notesSlides/notesSlide126.xml"/><Relationship Id="rId1" Type="http://schemas.openxmlformats.org/officeDocument/2006/relationships/tags" Target="../tags/tag471.xml"/></Relationships>
</file>

<file path=ppt/slides/_rels/slide127.xml.rels><?xml version="1.0" encoding="UTF-8" standalone="yes"?>
<Relationships xmlns="http://schemas.openxmlformats.org/package/2006/relationships"><Relationship Id="rId9" Type="http://schemas.openxmlformats.org/officeDocument/2006/relationships/notesSlide" Target="../notesSlides/notesSlide127.xml"/><Relationship Id="rId8" Type="http://schemas.openxmlformats.org/officeDocument/2006/relationships/slideLayout" Target="../slideLayouts/slideLayout2.xml"/><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128.xml.rels><?xml version="1.0" encoding="UTF-8" standalone="yes"?>
<Relationships xmlns="http://schemas.openxmlformats.org/package/2006/relationships"><Relationship Id="rId9" Type="http://schemas.openxmlformats.org/officeDocument/2006/relationships/notesSlide" Target="../notesSlides/notesSlide128.xml"/><Relationship Id="rId8" Type="http://schemas.openxmlformats.org/officeDocument/2006/relationships/slideLayout" Target="../slideLayouts/slideLayout2.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s>
</file>

<file path=ppt/slides/_rels/slide129.xml.rels><?xml version="1.0" encoding="UTF-8" standalone="yes"?>
<Relationships xmlns="http://schemas.openxmlformats.org/package/2006/relationships"><Relationship Id="rId9" Type="http://schemas.openxmlformats.org/officeDocument/2006/relationships/notesSlide" Target="../notesSlides/notesSlide129.xml"/><Relationship Id="rId8" Type="http://schemas.openxmlformats.org/officeDocument/2006/relationships/slideLayout" Target="../slideLayouts/slideLayout2.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 Type="http://schemas.openxmlformats.org/officeDocument/2006/relationships/tags" Target="../tags/tag49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9" Type="http://schemas.openxmlformats.org/officeDocument/2006/relationships/notesSlide" Target="../notesSlides/notesSlide130.xml"/><Relationship Id="rId8" Type="http://schemas.openxmlformats.org/officeDocument/2006/relationships/slideLayout" Target="../slideLayouts/slideLayout2.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s>
</file>

<file path=ppt/slides/_rels/slide131.xml.rels><?xml version="1.0" encoding="UTF-8" standalone="yes"?>
<Relationships xmlns="http://schemas.openxmlformats.org/package/2006/relationships"><Relationship Id="rId9" Type="http://schemas.openxmlformats.org/officeDocument/2006/relationships/notesSlide" Target="../notesSlides/notesSlide131.xml"/><Relationship Id="rId8" Type="http://schemas.openxmlformats.org/officeDocument/2006/relationships/slideLayout" Target="../slideLayouts/slideLayout2.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132.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image" Target="../media/image33.png"/><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1" Type="http://schemas.openxmlformats.org/officeDocument/2006/relationships/notesSlide" Target="../notesSlides/notesSlide132.xml"/><Relationship Id="rId10" Type="http://schemas.openxmlformats.org/officeDocument/2006/relationships/slideLayout" Target="../slideLayouts/slideLayout2.xml"/><Relationship Id="rId1" Type="http://schemas.openxmlformats.org/officeDocument/2006/relationships/tags" Target="../tags/tag514.xml"/></Relationships>
</file>

<file path=ppt/slides/_rels/slide133.xml.rels><?xml version="1.0" encoding="UTF-8" standalone="yes"?>
<Relationships xmlns="http://schemas.openxmlformats.org/package/2006/relationships"><Relationship Id="rId9" Type="http://schemas.openxmlformats.org/officeDocument/2006/relationships/notesSlide" Target="../notesSlides/notesSlide133.xml"/><Relationship Id="rId8" Type="http://schemas.openxmlformats.org/officeDocument/2006/relationships/slideLayout" Target="../slideLayouts/slideLayout2.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134.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3" Type="http://schemas.openxmlformats.org/officeDocument/2006/relationships/notesSlide" Target="../notesSlides/notesSlide134.xml"/><Relationship Id="rId12" Type="http://schemas.openxmlformats.org/officeDocument/2006/relationships/slideLayout" Target="../slideLayouts/slideLayout2.xml"/><Relationship Id="rId11" Type="http://schemas.openxmlformats.org/officeDocument/2006/relationships/image" Target="../media/image34.png"/><Relationship Id="rId10" Type="http://schemas.openxmlformats.org/officeDocument/2006/relationships/tags" Target="../tags/tag538.xml"/><Relationship Id="rId1" Type="http://schemas.openxmlformats.org/officeDocument/2006/relationships/tags" Target="../tags/tag529.xml"/></Relationships>
</file>

<file path=ppt/slides/_rels/slide135.xml.rels><?xml version="1.0" encoding="UTF-8" standalone="yes"?>
<Relationships xmlns="http://schemas.openxmlformats.org/package/2006/relationships"><Relationship Id="rId9" Type="http://schemas.openxmlformats.org/officeDocument/2006/relationships/notesSlide" Target="../notesSlides/notesSlide135.xml"/><Relationship Id="rId8" Type="http://schemas.openxmlformats.org/officeDocument/2006/relationships/slideLayout" Target="../slideLayouts/slideLayout2.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136.xml.rels><?xml version="1.0" encoding="UTF-8" standalone="yes"?>
<Relationships xmlns="http://schemas.openxmlformats.org/package/2006/relationships"><Relationship Id="rId9" Type="http://schemas.openxmlformats.org/officeDocument/2006/relationships/notesSlide" Target="../notesSlides/notesSlide136.xml"/><Relationship Id="rId8" Type="http://schemas.openxmlformats.org/officeDocument/2006/relationships/slideLayout" Target="../slideLayouts/slideLayout2.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s>
</file>

<file path=ppt/slides/_rels/slide137.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560.xml"/><Relationship Id="rId7" Type="http://schemas.openxmlformats.org/officeDocument/2006/relationships/tags" Target="../tags/tag559.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1" Type="http://schemas.openxmlformats.org/officeDocument/2006/relationships/notesSlide" Target="../notesSlides/notesSlide137.xml"/><Relationship Id="rId10" Type="http://schemas.openxmlformats.org/officeDocument/2006/relationships/slideLayout" Target="../slideLayouts/slideLayout2.xml"/><Relationship Id="rId1" Type="http://schemas.openxmlformats.org/officeDocument/2006/relationships/tags" Target="../tags/tag553.xml"/></Relationships>
</file>

<file path=ppt/slides/_rels/slide138.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1" Type="http://schemas.openxmlformats.org/officeDocument/2006/relationships/notesSlide" Target="../notesSlides/notesSlide138.xml"/><Relationship Id="rId10" Type="http://schemas.openxmlformats.org/officeDocument/2006/relationships/slideLayout" Target="../slideLayouts/slideLayout2.xml"/><Relationship Id="rId1" Type="http://schemas.openxmlformats.org/officeDocument/2006/relationships/tags" Target="../tags/tag561.xml"/></Relationships>
</file>

<file path=ppt/slides/_rels/slide139.xml.rels><?xml version="1.0" encoding="UTF-8" standalone="yes"?>
<Relationships xmlns="http://schemas.openxmlformats.org/package/2006/relationships"><Relationship Id="rId8" Type="http://schemas.openxmlformats.org/officeDocument/2006/relationships/notesSlide" Target="../notesSlides/notesSlide139.xml"/><Relationship Id="rId7" Type="http://schemas.openxmlformats.org/officeDocument/2006/relationships/slideLayout" Target="../slideLayouts/slideLayout2.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6.GIF"/><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0" Type="http://schemas.openxmlformats.org/officeDocument/2006/relationships/notesSlide" Target="../notesSlides/notesSlide140.xml"/><Relationship Id="rId1" Type="http://schemas.openxmlformats.org/officeDocument/2006/relationships/tags" Target="../tags/tag576.xml"/></Relationships>
</file>

<file path=ppt/slides/_rels/slide14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7.png"/><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0" Type="http://schemas.openxmlformats.org/officeDocument/2006/relationships/notesSlide" Target="../notesSlides/notesSlide141.xml"/><Relationship Id="rId1" Type="http://schemas.openxmlformats.org/officeDocument/2006/relationships/tags" Target="../tags/tag583.xml"/></Relationships>
</file>

<file path=ppt/slides/_rels/slide142.xml.rels><?xml version="1.0" encoding="UTF-8" standalone="yes"?>
<Relationships xmlns="http://schemas.openxmlformats.org/package/2006/relationships"><Relationship Id="rId9" Type="http://schemas.openxmlformats.org/officeDocument/2006/relationships/notesSlide" Target="../notesSlides/notesSlide142.xml"/><Relationship Id="rId8" Type="http://schemas.openxmlformats.org/officeDocument/2006/relationships/slideLayout" Target="../slideLayouts/slideLayout2.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s>
</file>

<file path=ppt/slides/_rels/slide143.xml.rels><?xml version="1.0" encoding="UTF-8" standalone="yes"?>
<Relationships xmlns="http://schemas.openxmlformats.org/package/2006/relationships"><Relationship Id="rId9" Type="http://schemas.openxmlformats.org/officeDocument/2006/relationships/notesSlide" Target="../notesSlides/notesSlide143.xml"/><Relationship Id="rId8" Type="http://schemas.openxmlformats.org/officeDocument/2006/relationships/slideLayout" Target="../slideLayouts/slideLayout2.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144.xml.rels><?xml version="1.0" encoding="UTF-8" standalone="yes"?>
<Relationships xmlns="http://schemas.openxmlformats.org/package/2006/relationships"><Relationship Id="rId9" Type="http://schemas.openxmlformats.org/officeDocument/2006/relationships/notesSlide" Target="../notesSlides/notesSlide144.xml"/><Relationship Id="rId8" Type="http://schemas.openxmlformats.org/officeDocument/2006/relationships/slideLayout" Target="../slideLayouts/slideLayout2.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slides/_rels/slide145.xml.rels><?xml version="1.0" encoding="UTF-8" standalone="yes"?>
<Relationships xmlns="http://schemas.openxmlformats.org/package/2006/relationships"><Relationship Id="rId9" Type="http://schemas.openxmlformats.org/officeDocument/2006/relationships/notesSlide" Target="../notesSlides/notesSlide145.xml"/><Relationship Id="rId8" Type="http://schemas.openxmlformats.org/officeDocument/2006/relationships/slideLayout" Target="../slideLayouts/slideLayout2.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 Type="http://schemas.openxmlformats.org/officeDocument/2006/relationships/tags" Target="../tags/tag611.xml"/></Relationships>
</file>

<file path=ppt/slides/_rels/slide146.xml.rels><?xml version="1.0" encoding="UTF-8" standalone="yes"?>
<Relationships xmlns="http://schemas.openxmlformats.org/package/2006/relationships"><Relationship Id="rId9" Type="http://schemas.openxmlformats.org/officeDocument/2006/relationships/tags" Target="../tags/tag626.xml"/><Relationship Id="rId8" Type="http://schemas.openxmlformats.org/officeDocument/2006/relationships/tags" Target="../tags/tag625.xml"/><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tags" Target="../tags/tag619.xml"/><Relationship Id="rId11" Type="http://schemas.openxmlformats.org/officeDocument/2006/relationships/notesSlide" Target="../notesSlides/notesSlide146.xml"/><Relationship Id="rId10" Type="http://schemas.openxmlformats.org/officeDocument/2006/relationships/slideLayout" Target="../slideLayouts/slideLayout2.xml"/><Relationship Id="rId1" Type="http://schemas.openxmlformats.org/officeDocument/2006/relationships/tags" Target="../tags/tag618.xml"/></Relationships>
</file>

<file path=ppt/slides/_rels/slide147.xml.rels><?xml version="1.0" encoding="UTF-8" standalone="yes"?>
<Relationships xmlns="http://schemas.openxmlformats.org/package/2006/relationships"><Relationship Id="rId9" Type="http://schemas.openxmlformats.org/officeDocument/2006/relationships/notesSlide" Target="../notesSlides/notesSlide147.xml"/><Relationship Id="rId8" Type="http://schemas.openxmlformats.org/officeDocument/2006/relationships/slideLayout" Target="../slideLayouts/slideLayout2.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s>
</file>

<file path=ppt/slides/_rels/slide148.xml.rels><?xml version="1.0" encoding="UTF-8" standalone="yes"?>
<Relationships xmlns="http://schemas.openxmlformats.org/package/2006/relationships"><Relationship Id="rId9" Type="http://schemas.openxmlformats.org/officeDocument/2006/relationships/notesSlide" Target="../notesSlides/notesSlide148.xml"/><Relationship Id="rId8" Type="http://schemas.openxmlformats.org/officeDocument/2006/relationships/slideLayout" Target="../slideLayouts/slideLayout2.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tags" Target="../tags/tag635.xml"/><Relationship Id="rId1" Type="http://schemas.openxmlformats.org/officeDocument/2006/relationships/tags" Target="../tags/tag634.xml"/></Relationships>
</file>

<file path=ppt/slides/_rels/slide149.xml.rels><?xml version="1.0" encoding="UTF-8" standalone="yes"?>
<Relationships xmlns="http://schemas.openxmlformats.org/package/2006/relationships"><Relationship Id="rId9" Type="http://schemas.openxmlformats.org/officeDocument/2006/relationships/notesSlide" Target="../notesSlides/notesSlide149.xml"/><Relationship Id="rId8" Type="http://schemas.openxmlformats.org/officeDocument/2006/relationships/slideLayout" Target="../slideLayouts/slideLayout2.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150.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51.xml.rels><?xml version="1.0" encoding="UTF-8" standalone="yes"?>
<Relationships xmlns="http://schemas.openxmlformats.org/package/2006/relationships"><Relationship Id="rId7" Type="http://schemas.openxmlformats.org/officeDocument/2006/relationships/notesSlide" Target="../notesSlides/notesSlide151.xml"/><Relationship Id="rId6" Type="http://schemas.openxmlformats.org/officeDocument/2006/relationships/slideLayout" Target="../slideLayouts/slideLayout2.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s>
</file>

<file path=ppt/slides/_rels/slide152.xml.rels><?xml version="1.0" encoding="UTF-8" standalone="yes"?>
<Relationships xmlns="http://schemas.openxmlformats.org/package/2006/relationships"><Relationship Id="rId8" Type="http://schemas.openxmlformats.org/officeDocument/2006/relationships/notesSlide" Target="../notesSlides/notesSlide152.xml"/><Relationship Id="rId7" Type="http://schemas.openxmlformats.org/officeDocument/2006/relationships/slideLayout" Target="../slideLayouts/slideLayout2.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153.xml.rels><?xml version="1.0" encoding="UTF-8" standalone="yes"?>
<Relationships xmlns="http://schemas.openxmlformats.org/package/2006/relationships"><Relationship Id="rId8" Type="http://schemas.openxmlformats.org/officeDocument/2006/relationships/notesSlide" Target="../notesSlides/notesSlide153.xml"/><Relationship Id="rId7" Type="http://schemas.openxmlformats.org/officeDocument/2006/relationships/slideLayout" Target="../slideLayouts/slideLayout2.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154.xml.rels><?xml version="1.0" encoding="UTF-8" standalone="yes"?>
<Relationships xmlns="http://schemas.openxmlformats.org/package/2006/relationships"><Relationship Id="rId8" Type="http://schemas.openxmlformats.org/officeDocument/2006/relationships/notesSlide" Target="../notesSlides/notesSlide154.xml"/><Relationship Id="rId7" Type="http://schemas.openxmlformats.org/officeDocument/2006/relationships/slideLayout" Target="../slideLayouts/slideLayout2.xml"/><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155.xml.rels><?xml version="1.0" encoding="UTF-8" standalone="yes"?>
<Relationships xmlns="http://schemas.openxmlformats.org/package/2006/relationships"><Relationship Id="rId8" Type="http://schemas.openxmlformats.org/officeDocument/2006/relationships/notesSlide" Target="../notesSlides/notesSlide155.xml"/><Relationship Id="rId7" Type="http://schemas.openxmlformats.org/officeDocument/2006/relationships/slideLayout" Target="../slideLayouts/slideLayout2.xml"/><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s>
</file>

<file path=ppt/slides/_rels/slide156.xml.rels><?xml version="1.0" encoding="UTF-8" standalone="yes"?>
<Relationships xmlns="http://schemas.openxmlformats.org/package/2006/relationships"><Relationship Id="rId7" Type="http://schemas.openxmlformats.org/officeDocument/2006/relationships/notesSlide" Target="../notesSlides/notesSlide156.xml"/><Relationship Id="rId6" Type="http://schemas.openxmlformats.org/officeDocument/2006/relationships/slideLayout" Target="../slideLayouts/slideLayout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157.xml.rels><?xml version="1.0" encoding="UTF-8" standalone="yes"?>
<Relationships xmlns="http://schemas.openxmlformats.org/package/2006/relationships"><Relationship Id="rId7" Type="http://schemas.openxmlformats.org/officeDocument/2006/relationships/notesSlide" Target="../notesSlides/notesSlide157.xml"/><Relationship Id="rId6" Type="http://schemas.openxmlformats.org/officeDocument/2006/relationships/slideLayout" Target="../slideLayouts/slideLayout2.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 Type="http://schemas.openxmlformats.org/officeDocument/2006/relationships/tags" Target="../tags/tag683.xml"/><Relationship Id="rId1" Type="http://schemas.openxmlformats.org/officeDocument/2006/relationships/tags" Target="../tags/tag682.xml"/></Relationships>
</file>

<file path=ppt/slides/_rels/slide158.xml.rels><?xml version="1.0" encoding="UTF-8" standalone="yes"?>
<Relationships xmlns="http://schemas.openxmlformats.org/package/2006/relationships"><Relationship Id="rId8" Type="http://schemas.openxmlformats.org/officeDocument/2006/relationships/notesSlide" Target="../notesSlides/notesSlide158.xml"/><Relationship Id="rId7" Type="http://schemas.openxmlformats.org/officeDocument/2006/relationships/slideLayout" Target="../slideLayouts/slideLayout2.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3" Type="http://schemas.openxmlformats.org/officeDocument/2006/relationships/tags" Target="../tags/tag689.xml"/><Relationship Id="rId2" Type="http://schemas.openxmlformats.org/officeDocument/2006/relationships/tags" Target="../tags/tag688.xml"/><Relationship Id="rId1" Type="http://schemas.openxmlformats.org/officeDocument/2006/relationships/tags" Target="../tags/tag687.xml"/></Relationships>
</file>

<file path=ppt/slides/_rels/slide159.xml.rels><?xml version="1.0" encoding="UTF-8" standalone="yes"?>
<Relationships xmlns="http://schemas.openxmlformats.org/package/2006/relationships"><Relationship Id="rId8" Type="http://schemas.openxmlformats.org/officeDocument/2006/relationships/notesSlide" Target="../notesSlides/notesSlide159.xml"/><Relationship Id="rId7" Type="http://schemas.openxmlformats.org/officeDocument/2006/relationships/slideLayout" Target="../slideLayouts/slideLayout2.xml"/><Relationship Id="rId6" Type="http://schemas.openxmlformats.org/officeDocument/2006/relationships/tags" Target="../tags/tag698.xml"/><Relationship Id="rId5" Type="http://schemas.openxmlformats.org/officeDocument/2006/relationships/tags" Target="../tags/tag697.xml"/><Relationship Id="rId4" Type="http://schemas.openxmlformats.org/officeDocument/2006/relationships/tags" Target="../tags/tag696.xml"/><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8" Type="http://schemas.openxmlformats.org/officeDocument/2006/relationships/notesSlide" Target="../notesSlides/notesSlide160.xml"/><Relationship Id="rId7" Type="http://schemas.openxmlformats.org/officeDocument/2006/relationships/slideLayout" Target="../slideLayouts/slideLayout2.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 Type="http://schemas.openxmlformats.org/officeDocument/2006/relationships/tags" Target="../tags/tag701.xml"/><Relationship Id="rId2" Type="http://schemas.openxmlformats.org/officeDocument/2006/relationships/tags" Target="../tags/tag700.xml"/><Relationship Id="rId1" Type="http://schemas.openxmlformats.org/officeDocument/2006/relationships/tags" Target="../tags/tag699.xml"/></Relationships>
</file>

<file path=ppt/slides/_rels/slide161.xml.rels><?xml version="1.0" encoding="UTF-8" standalone="yes"?>
<Relationships xmlns="http://schemas.openxmlformats.org/package/2006/relationships"><Relationship Id="rId8" Type="http://schemas.openxmlformats.org/officeDocument/2006/relationships/notesSlide" Target="../notesSlides/notesSlide161.xml"/><Relationship Id="rId7" Type="http://schemas.openxmlformats.org/officeDocument/2006/relationships/slideLayout" Target="../slideLayouts/slideLayout2.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 Type="http://schemas.openxmlformats.org/officeDocument/2006/relationships/tags" Target="../tags/tag706.xml"/><Relationship Id="rId1" Type="http://schemas.openxmlformats.org/officeDocument/2006/relationships/tags" Target="../tags/tag705.xml"/></Relationships>
</file>

<file path=ppt/slides/_rels/slide162.xml.rels><?xml version="1.0" encoding="UTF-8" standalone="yes"?>
<Relationships xmlns="http://schemas.openxmlformats.org/package/2006/relationships"><Relationship Id="rId8" Type="http://schemas.openxmlformats.org/officeDocument/2006/relationships/notesSlide" Target="../notesSlides/notesSlide162.xml"/><Relationship Id="rId7" Type="http://schemas.openxmlformats.org/officeDocument/2006/relationships/slideLayout" Target="../slideLayouts/slideLayout2.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s>
</file>

<file path=ppt/slides/_rels/slide163.xml.rels><?xml version="1.0" encoding="UTF-8" standalone="yes"?>
<Relationships xmlns="http://schemas.openxmlformats.org/package/2006/relationships"><Relationship Id="rId8" Type="http://schemas.openxmlformats.org/officeDocument/2006/relationships/notesSlide" Target="../notesSlides/notesSlide163.xml"/><Relationship Id="rId7" Type="http://schemas.openxmlformats.org/officeDocument/2006/relationships/slideLayout" Target="../slideLayouts/slideLayout2.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 Type="http://schemas.openxmlformats.org/officeDocument/2006/relationships/tags" Target="../tags/tag719.xml"/><Relationship Id="rId2" Type="http://schemas.openxmlformats.org/officeDocument/2006/relationships/tags" Target="../tags/tag718.xml"/><Relationship Id="rId1" Type="http://schemas.openxmlformats.org/officeDocument/2006/relationships/tags" Target="../tags/tag717.xml"/></Relationships>
</file>

<file path=ppt/slides/_rels/slide164.xml.rels><?xml version="1.0" encoding="UTF-8" standalone="yes"?>
<Relationships xmlns="http://schemas.openxmlformats.org/package/2006/relationships"><Relationship Id="rId8" Type="http://schemas.openxmlformats.org/officeDocument/2006/relationships/notesSlide" Target="../notesSlides/notesSlide164.xml"/><Relationship Id="rId7" Type="http://schemas.openxmlformats.org/officeDocument/2006/relationships/slideLayout" Target="../slideLayouts/slideLayout2.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 Type="http://schemas.openxmlformats.org/officeDocument/2006/relationships/tags" Target="../tags/tag723.xml"/></Relationships>
</file>

<file path=ppt/slides/_rels/slide165.xml.rels><?xml version="1.0" encoding="UTF-8" standalone="yes"?>
<Relationships xmlns="http://schemas.openxmlformats.org/package/2006/relationships"><Relationship Id="rId8" Type="http://schemas.openxmlformats.org/officeDocument/2006/relationships/notesSlide" Target="../notesSlides/notesSlide165.xml"/><Relationship Id="rId7" Type="http://schemas.openxmlformats.org/officeDocument/2006/relationships/slideLayout" Target="../slideLayouts/slideLayout2.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s>
</file>

<file path=ppt/slides/_rels/slide166.xml.rels><?xml version="1.0" encoding="UTF-8" standalone="yes"?>
<Relationships xmlns="http://schemas.openxmlformats.org/package/2006/relationships"><Relationship Id="rId8" Type="http://schemas.openxmlformats.org/officeDocument/2006/relationships/notesSlide" Target="../notesSlides/notesSlide166.xml"/><Relationship Id="rId7" Type="http://schemas.openxmlformats.org/officeDocument/2006/relationships/slideLayout" Target="../slideLayouts/slideLayout2.xml"/><Relationship Id="rId6" Type="http://schemas.openxmlformats.org/officeDocument/2006/relationships/tags" Target="../tags/tag740.xml"/><Relationship Id="rId5" Type="http://schemas.openxmlformats.org/officeDocument/2006/relationships/tags" Target="../tags/tag739.xml"/><Relationship Id="rId4" Type="http://schemas.openxmlformats.org/officeDocument/2006/relationships/tags" Target="../tags/tag738.xml"/><Relationship Id="rId3" Type="http://schemas.openxmlformats.org/officeDocument/2006/relationships/tags" Target="../tags/tag737.xml"/><Relationship Id="rId2" Type="http://schemas.openxmlformats.org/officeDocument/2006/relationships/tags" Target="../tags/tag736.xml"/><Relationship Id="rId1" Type="http://schemas.openxmlformats.org/officeDocument/2006/relationships/tags" Target="../tags/tag735.xml"/></Relationships>
</file>

<file path=ppt/slides/_rels/slide167.xml.rels><?xml version="1.0" encoding="UTF-8" standalone="yes"?>
<Relationships xmlns="http://schemas.openxmlformats.org/package/2006/relationships"><Relationship Id="rId8" Type="http://schemas.openxmlformats.org/officeDocument/2006/relationships/notesSlide" Target="../notesSlides/notesSlide167.xml"/><Relationship Id="rId7" Type="http://schemas.openxmlformats.org/officeDocument/2006/relationships/slideLayout" Target="../slideLayouts/slideLayout2.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s>
</file>

<file path=ppt/slides/_rels/slide168.xml.rels><?xml version="1.0" encoding="UTF-8" standalone="yes"?>
<Relationships xmlns="http://schemas.openxmlformats.org/package/2006/relationships"><Relationship Id="rId7" Type="http://schemas.openxmlformats.org/officeDocument/2006/relationships/notesSlide" Target="../notesSlides/notesSlide168.xml"/><Relationship Id="rId6" Type="http://schemas.openxmlformats.org/officeDocument/2006/relationships/slideLayout" Target="../slideLayouts/slideLayout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 Type="http://schemas.openxmlformats.org/officeDocument/2006/relationships/tags" Target="../tags/tag748.xml"/><Relationship Id="rId1" Type="http://schemas.openxmlformats.org/officeDocument/2006/relationships/tags" Target="../tags/tag747.xml"/></Relationships>
</file>

<file path=ppt/slides/_rels/slide169.xml.rels><?xml version="1.0" encoding="UTF-8" standalone="yes"?>
<Relationships xmlns="http://schemas.openxmlformats.org/package/2006/relationships"><Relationship Id="rId7" Type="http://schemas.openxmlformats.org/officeDocument/2006/relationships/notesSlide" Target="../notesSlides/notesSlide169.xml"/><Relationship Id="rId6" Type="http://schemas.openxmlformats.org/officeDocument/2006/relationships/slideLayout" Target="../slideLayouts/slideLayout2.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7" Type="http://schemas.openxmlformats.org/officeDocument/2006/relationships/notesSlide" Target="../notesSlides/notesSlide170.xml"/><Relationship Id="rId6" Type="http://schemas.openxmlformats.org/officeDocument/2006/relationships/slideLayout" Target="../slideLayouts/slideLayout2.xml"/><Relationship Id="rId5" Type="http://schemas.openxmlformats.org/officeDocument/2006/relationships/tags" Target="../tags/tag761.xml"/><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tags" Target="../tags/tag758.xml"/><Relationship Id="rId1" Type="http://schemas.openxmlformats.org/officeDocument/2006/relationships/tags" Target="../tags/tag757.xml"/></Relationships>
</file>

<file path=ppt/slides/_rels/slide171.xml.rels><?xml version="1.0" encoding="UTF-8" standalone="yes"?>
<Relationships xmlns="http://schemas.openxmlformats.org/package/2006/relationships"><Relationship Id="rId7" Type="http://schemas.openxmlformats.org/officeDocument/2006/relationships/notesSlide" Target="../notesSlides/notesSlide171.xml"/><Relationship Id="rId6" Type="http://schemas.openxmlformats.org/officeDocument/2006/relationships/slideLayout" Target="../slideLayouts/slideLayout2.xml"/><Relationship Id="rId5" Type="http://schemas.openxmlformats.org/officeDocument/2006/relationships/tags" Target="../tags/tag766.xml"/><Relationship Id="rId4" Type="http://schemas.openxmlformats.org/officeDocument/2006/relationships/tags" Target="../tags/tag765.xml"/><Relationship Id="rId3" Type="http://schemas.openxmlformats.org/officeDocument/2006/relationships/tags" Target="../tags/tag764.xml"/><Relationship Id="rId2" Type="http://schemas.openxmlformats.org/officeDocument/2006/relationships/tags" Target="../tags/tag763.xml"/><Relationship Id="rId1" Type="http://schemas.openxmlformats.org/officeDocument/2006/relationships/tags" Target="../tags/tag762.xml"/></Relationships>
</file>

<file path=ppt/slides/_rels/slide172.xml.rels><?xml version="1.0" encoding="UTF-8" standalone="yes"?>
<Relationships xmlns="http://schemas.openxmlformats.org/package/2006/relationships"><Relationship Id="rId7" Type="http://schemas.openxmlformats.org/officeDocument/2006/relationships/notesSlide" Target="../notesSlides/notesSlide172.xml"/><Relationship Id="rId6" Type="http://schemas.openxmlformats.org/officeDocument/2006/relationships/slideLayout" Target="../slideLayouts/slideLayout2.xml"/><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s>
</file>

<file path=ppt/slides/_rels/slide173.xml.rels><?xml version="1.0" encoding="UTF-8" standalone="yes"?>
<Relationships xmlns="http://schemas.openxmlformats.org/package/2006/relationships"><Relationship Id="rId9" Type="http://schemas.openxmlformats.org/officeDocument/2006/relationships/notesSlide" Target="../notesSlides/notesSlide173.xml"/><Relationship Id="rId8" Type="http://schemas.openxmlformats.org/officeDocument/2006/relationships/slideLayout" Target="../slideLayouts/slideLayout2.xml"/><Relationship Id="rId7" Type="http://schemas.openxmlformats.org/officeDocument/2006/relationships/image" Target="../media/image38.png"/><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s>
</file>

<file path=ppt/slides/_rels/slide174.xml.rels><?xml version="1.0" encoding="UTF-8" standalone="yes"?>
<Relationships xmlns="http://schemas.openxmlformats.org/package/2006/relationships"><Relationship Id="rId9" Type="http://schemas.openxmlformats.org/officeDocument/2006/relationships/notesSlide" Target="../notesSlides/notesSlide174.xml"/><Relationship Id="rId8" Type="http://schemas.openxmlformats.org/officeDocument/2006/relationships/slideLayout" Target="../slideLayouts/slideLayout2.xml"/><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tags" Target="../tags/tag778.xml"/></Relationships>
</file>

<file path=ppt/slides/_rels/slide175.xml.rels><?xml version="1.0" encoding="UTF-8" standalone="yes"?>
<Relationships xmlns="http://schemas.openxmlformats.org/package/2006/relationships"><Relationship Id="rId9" Type="http://schemas.openxmlformats.org/officeDocument/2006/relationships/notesSlide" Target="../notesSlides/notesSlide175.xml"/><Relationship Id="rId8" Type="http://schemas.openxmlformats.org/officeDocument/2006/relationships/slideLayout" Target="../slideLayouts/slideLayout2.xml"/><Relationship Id="rId7" Type="http://schemas.openxmlformats.org/officeDocument/2006/relationships/tags" Target="../tags/tag791.xml"/><Relationship Id="rId6" Type="http://schemas.openxmlformats.org/officeDocument/2006/relationships/tags" Target="../tags/tag790.xml"/><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tags" Target="../tags/tag785.xml"/></Relationships>
</file>

<file path=ppt/slides/_rels/slide176.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799.xml"/><Relationship Id="rId7" Type="http://schemas.openxmlformats.org/officeDocument/2006/relationships/tags" Target="../tags/tag798.xml"/><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tags" Target="../tags/tag793.xml"/><Relationship Id="rId11" Type="http://schemas.openxmlformats.org/officeDocument/2006/relationships/notesSlide" Target="../notesSlides/notesSlide176.xml"/><Relationship Id="rId10" Type="http://schemas.openxmlformats.org/officeDocument/2006/relationships/slideLayout" Target="../slideLayouts/slideLayout2.xml"/><Relationship Id="rId1" Type="http://schemas.openxmlformats.org/officeDocument/2006/relationships/tags" Target="../tags/tag792.xml"/></Relationships>
</file>

<file path=ppt/slides/_rels/slide177.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tags" Target="../tags/tag805.xml"/><Relationship Id="rId5" Type="http://schemas.openxmlformats.org/officeDocument/2006/relationships/tags" Target="../tags/tag804.xml"/><Relationship Id="rId4" Type="http://schemas.openxmlformats.org/officeDocument/2006/relationships/tags" Target="../tags/tag803.xml"/><Relationship Id="rId3" Type="http://schemas.openxmlformats.org/officeDocument/2006/relationships/tags" Target="../tags/tag802.xml"/><Relationship Id="rId2" Type="http://schemas.openxmlformats.org/officeDocument/2006/relationships/tags" Target="../tags/tag801.xml"/><Relationship Id="rId11" Type="http://schemas.openxmlformats.org/officeDocument/2006/relationships/notesSlide" Target="../notesSlides/notesSlide177.xml"/><Relationship Id="rId10" Type="http://schemas.openxmlformats.org/officeDocument/2006/relationships/slideLayout" Target="../slideLayouts/slideLayout2.xml"/><Relationship Id="rId1" Type="http://schemas.openxmlformats.org/officeDocument/2006/relationships/tags" Target="../tags/tag800.xml"/></Relationships>
</file>

<file path=ppt/slides/_rels/slide178.xml.rels><?xml version="1.0" encoding="UTF-8" standalone="yes"?>
<Relationships xmlns="http://schemas.openxmlformats.org/package/2006/relationships"><Relationship Id="rId9" Type="http://schemas.openxmlformats.org/officeDocument/2006/relationships/notesSlide" Target="../notesSlides/notesSlide178.xml"/><Relationship Id="rId8" Type="http://schemas.openxmlformats.org/officeDocument/2006/relationships/slideLayout" Target="../slideLayouts/slideLayout2.xml"/><Relationship Id="rId7" Type="http://schemas.openxmlformats.org/officeDocument/2006/relationships/tags" Target="../tags/tag814.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 Id="rId3" Type="http://schemas.openxmlformats.org/officeDocument/2006/relationships/tags" Target="../tags/tag810.xml"/><Relationship Id="rId2" Type="http://schemas.openxmlformats.org/officeDocument/2006/relationships/tags" Target="../tags/tag809.xml"/><Relationship Id="rId1" Type="http://schemas.openxmlformats.org/officeDocument/2006/relationships/tags" Target="../tags/tag808.xml"/></Relationships>
</file>

<file path=ppt/slides/_rels/slide179.xml.rels><?xml version="1.0" encoding="UTF-8" standalone="yes"?>
<Relationships xmlns="http://schemas.openxmlformats.org/package/2006/relationships"><Relationship Id="rId9" Type="http://schemas.openxmlformats.org/officeDocument/2006/relationships/notesSlide" Target="../notesSlides/notesSlide179.xml"/><Relationship Id="rId8" Type="http://schemas.openxmlformats.org/officeDocument/2006/relationships/slideLayout" Target="../slideLayouts/slideLayout2.xml"/><Relationship Id="rId7" Type="http://schemas.openxmlformats.org/officeDocument/2006/relationships/tags" Target="../tags/tag821.xml"/><Relationship Id="rId6" Type="http://schemas.openxmlformats.org/officeDocument/2006/relationships/tags" Target="../tags/tag820.xml"/><Relationship Id="rId5" Type="http://schemas.openxmlformats.org/officeDocument/2006/relationships/tags" Target="../tags/tag819.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9" Type="http://schemas.openxmlformats.org/officeDocument/2006/relationships/notesSlide" Target="../notesSlides/notesSlide180.xml"/><Relationship Id="rId8" Type="http://schemas.openxmlformats.org/officeDocument/2006/relationships/slideLayout" Target="../slideLayouts/slideLayout2.xml"/><Relationship Id="rId7" Type="http://schemas.openxmlformats.org/officeDocument/2006/relationships/tags" Target="../tags/tag828.xml"/><Relationship Id="rId6" Type="http://schemas.openxmlformats.org/officeDocument/2006/relationships/tags" Target="../tags/tag827.xml"/><Relationship Id="rId5" Type="http://schemas.openxmlformats.org/officeDocument/2006/relationships/tags" Target="../tags/tag826.xml"/><Relationship Id="rId4" Type="http://schemas.openxmlformats.org/officeDocument/2006/relationships/tags" Target="../tags/tag825.xml"/><Relationship Id="rId3" Type="http://schemas.openxmlformats.org/officeDocument/2006/relationships/tags" Target="../tags/tag824.xml"/><Relationship Id="rId2" Type="http://schemas.openxmlformats.org/officeDocument/2006/relationships/tags" Target="../tags/tag823.xml"/><Relationship Id="rId1" Type="http://schemas.openxmlformats.org/officeDocument/2006/relationships/tags" Target="../tags/tag822.xml"/></Relationships>
</file>

<file path=ppt/slides/_rels/slide181.xml.rels><?xml version="1.0" encoding="UTF-8" standalone="yes"?>
<Relationships xmlns="http://schemas.openxmlformats.org/package/2006/relationships"><Relationship Id="rId8" Type="http://schemas.openxmlformats.org/officeDocument/2006/relationships/notesSlide" Target="../notesSlides/notesSlide181.xml"/><Relationship Id="rId7" Type="http://schemas.openxmlformats.org/officeDocument/2006/relationships/slideLayout" Target="../slideLayouts/slideLayout2.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182.xml.rels><?xml version="1.0" encoding="UTF-8" standalone="yes"?>
<Relationships xmlns="http://schemas.openxmlformats.org/package/2006/relationships"><Relationship Id="rId8" Type="http://schemas.openxmlformats.org/officeDocument/2006/relationships/notesSlide" Target="../notesSlides/notesSlide182.xml"/><Relationship Id="rId7" Type="http://schemas.openxmlformats.org/officeDocument/2006/relationships/slideLayout" Target="../slideLayouts/slideLayout2.xml"/><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tags" Target="../tags/tag835.xml"/></Relationships>
</file>

<file path=ppt/slides/_rels/slide183.xml.rels><?xml version="1.0" encoding="UTF-8" standalone="yes"?>
<Relationships xmlns="http://schemas.openxmlformats.org/package/2006/relationships"><Relationship Id="rId8" Type="http://schemas.openxmlformats.org/officeDocument/2006/relationships/notesSlide" Target="../notesSlides/notesSlide183.xml"/><Relationship Id="rId7" Type="http://schemas.openxmlformats.org/officeDocument/2006/relationships/slideLayout" Target="../slideLayouts/slideLayout2.xml"/><Relationship Id="rId6" Type="http://schemas.openxmlformats.org/officeDocument/2006/relationships/tags" Target="../tags/tag846.xml"/><Relationship Id="rId5" Type="http://schemas.openxmlformats.org/officeDocument/2006/relationships/tags" Target="../tags/tag845.xml"/><Relationship Id="rId4" Type="http://schemas.openxmlformats.org/officeDocument/2006/relationships/tags" Target="../tags/tag844.xml"/><Relationship Id="rId3" Type="http://schemas.openxmlformats.org/officeDocument/2006/relationships/tags" Target="../tags/tag843.xml"/><Relationship Id="rId2" Type="http://schemas.openxmlformats.org/officeDocument/2006/relationships/tags" Target="../tags/tag842.xml"/><Relationship Id="rId1" Type="http://schemas.openxmlformats.org/officeDocument/2006/relationships/tags" Target="../tags/tag841.xml"/></Relationships>
</file>

<file path=ppt/slides/_rels/slide184.xml.rels><?xml version="1.0" encoding="UTF-8" standalone="yes"?>
<Relationships xmlns="http://schemas.openxmlformats.org/package/2006/relationships"><Relationship Id="rId8" Type="http://schemas.openxmlformats.org/officeDocument/2006/relationships/notesSlide" Target="../notesSlides/notesSlide184.xml"/><Relationship Id="rId7" Type="http://schemas.openxmlformats.org/officeDocument/2006/relationships/slideLayout" Target="../slideLayouts/slideLayout2.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 Type="http://schemas.openxmlformats.org/officeDocument/2006/relationships/tags" Target="../tags/tag848.xml"/><Relationship Id="rId1" Type="http://schemas.openxmlformats.org/officeDocument/2006/relationships/tags" Target="../tags/tag847.xml"/></Relationships>
</file>

<file path=ppt/slides/_rels/slide185.xml.rels><?xml version="1.0" encoding="UTF-8" standalone="yes"?>
<Relationships xmlns="http://schemas.openxmlformats.org/package/2006/relationships"><Relationship Id="rId8" Type="http://schemas.openxmlformats.org/officeDocument/2006/relationships/notesSlide" Target="../notesSlides/notesSlide185.xml"/><Relationship Id="rId7" Type="http://schemas.openxmlformats.org/officeDocument/2006/relationships/slideLayout" Target="../slideLayouts/slideLayout2.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tags" Target="../tags/tag854.xml"/><Relationship Id="rId1" Type="http://schemas.openxmlformats.org/officeDocument/2006/relationships/tags" Target="../tags/tag853.xml"/></Relationships>
</file>

<file path=ppt/slides/_rels/slide186.xml.rels><?xml version="1.0" encoding="UTF-8" standalone="yes"?>
<Relationships xmlns="http://schemas.openxmlformats.org/package/2006/relationships"><Relationship Id="rId8" Type="http://schemas.openxmlformats.org/officeDocument/2006/relationships/notesSlide" Target="../notesSlides/notesSlide186.xml"/><Relationship Id="rId7" Type="http://schemas.openxmlformats.org/officeDocument/2006/relationships/slideLayout" Target="../slideLayouts/slideLayout2.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tags" Target="../tags/tag861.xml"/><Relationship Id="rId2" Type="http://schemas.openxmlformats.org/officeDocument/2006/relationships/tags" Target="../tags/tag860.xml"/><Relationship Id="rId1" Type="http://schemas.openxmlformats.org/officeDocument/2006/relationships/tags" Target="../tags/tag859.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14.png"/><Relationship Id="rId7" Type="http://schemas.openxmlformats.org/officeDocument/2006/relationships/tags" Target="../tags/tag26.xml"/><Relationship Id="rId6" Type="http://schemas.openxmlformats.org/officeDocument/2006/relationships/image" Target="../media/image13.png"/><Relationship Id="rId5" Type="http://schemas.openxmlformats.org/officeDocument/2006/relationships/tags" Target="../tags/tag25.xml"/><Relationship Id="rId4" Type="http://schemas.openxmlformats.org/officeDocument/2006/relationships/image" Target="../media/image12.png"/><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notesSlide" Target="../notesSlides/notesSlide62.xml"/><Relationship Id="rId10" Type="http://schemas.openxmlformats.org/officeDocument/2006/relationships/slideLayout" Target="../slideLayouts/slideLayout2.xml"/><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63.xml"/><Relationship Id="rId6" Type="http://schemas.openxmlformats.org/officeDocument/2006/relationships/slideLayout" Target="../slideLayouts/slideLayout2.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6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3" Type="http://schemas.openxmlformats.org/officeDocument/2006/relationships/notesSlide" Target="../notesSlides/notesSlide64.xml"/><Relationship Id="rId12" Type="http://schemas.openxmlformats.org/officeDocument/2006/relationships/slideLayout" Target="../slideLayouts/slideLayout2.xml"/><Relationship Id="rId11" Type="http://schemas.openxmlformats.org/officeDocument/2006/relationships/image" Target="../media/image15.png"/><Relationship Id="rId10" Type="http://schemas.openxmlformats.org/officeDocument/2006/relationships/tags" Target="../tags/tag42.xml"/><Relationship Id="rId1" Type="http://schemas.openxmlformats.org/officeDocument/2006/relationships/tags" Target="../tags/tag3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5.xml"/><Relationship Id="rId8" Type="http://schemas.openxmlformats.org/officeDocument/2006/relationships/slideLayout" Target="../slideLayouts/slideLayout2.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notesSlide" Target="../notesSlides/notesSlide66.xml"/><Relationship Id="rId1" Type="http://schemas.openxmlformats.org/officeDocument/2006/relationships/tags" Target="../tags/tag50.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2.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68.xml.rels><?xml version="1.0" encoding="UTF-8" standalone="yes"?>
<Relationships xmlns="http://schemas.openxmlformats.org/package/2006/relationships"><Relationship Id="rId9" Type="http://schemas.openxmlformats.org/officeDocument/2006/relationships/notesSlide" Target="../notesSlides/notesSlide68.xml"/><Relationship Id="rId8" Type="http://schemas.openxmlformats.org/officeDocument/2006/relationships/slideLayout" Target="../slideLayouts/slideLayout2.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69.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16.png"/><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6" Type="http://schemas.openxmlformats.org/officeDocument/2006/relationships/notesSlide" Target="../notesSlides/notesSlide69.xml"/><Relationship Id="rId15" Type="http://schemas.openxmlformats.org/officeDocument/2006/relationships/slideLayout" Target="../slideLayouts/slideLayout2.xml"/><Relationship Id="rId14" Type="http://schemas.openxmlformats.org/officeDocument/2006/relationships/tags" Target="../tags/tag78.xml"/><Relationship Id="rId13" Type="http://schemas.openxmlformats.org/officeDocument/2006/relationships/image" Target="../media/image18.png"/><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image" Target="../media/image17.png"/><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7" Type="http://schemas.openxmlformats.org/officeDocument/2006/relationships/notesSlide" Target="../notesSlides/notesSlide70.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9" Type="http://schemas.openxmlformats.org/officeDocument/2006/relationships/notesSlide" Target="../notesSlides/notesSlide71.xml"/><Relationship Id="rId8" Type="http://schemas.openxmlformats.org/officeDocument/2006/relationships/slideLayout" Target="../slideLayouts/slideLayout2.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72.xml.rels><?xml version="1.0" encoding="UTF-8" standalone="yes"?>
<Relationships xmlns="http://schemas.openxmlformats.org/package/2006/relationships"><Relationship Id="rId9" Type="http://schemas.openxmlformats.org/officeDocument/2006/relationships/notesSlide" Target="../notesSlides/notesSlide72.xml"/><Relationship Id="rId8" Type="http://schemas.openxmlformats.org/officeDocument/2006/relationships/slideLayout" Target="../slideLayouts/slideLayout2.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73.xml"/><Relationship Id="rId8" Type="http://schemas.openxmlformats.org/officeDocument/2006/relationships/slideLayout" Target="../slideLayouts/slideLayout2.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74.xml.rels><?xml version="1.0" encoding="UTF-8" standalone="yes"?>
<Relationships xmlns="http://schemas.openxmlformats.org/package/2006/relationships"><Relationship Id="rId8" Type="http://schemas.openxmlformats.org/officeDocument/2006/relationships/notesSlide" Target="../notesSlides/notesSlide74.xml"/><Relationship Id="rId7" Type="http://schemas.openxmlformats.org/officeDocument/2006/relationships/slideLayout" Target="../slideLayouts/slideLayout2.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75.xml.rels><?xml version="1.0" encoding="UTF-8" standalone="yes"?>
<Relationships xmlns="http://schemas.openxmlformats.org/package/2006/relationships"><Relationship Id="rId8" Type="http://schemas.openxmlformats.org/officeDocument/2006/relationships/notesSlide" Target="../notesSlides/notesSlide75.xml"/><Relationship Id="rId7" Type="http://schemas.openxmlformats.org/officeDocument/2006/relationships/slideLayout" Target="../slideLayouts/slideLayout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76.xml"/><Relationship Id="rId7" Type="http://schemas.openxmlformats.org/officeDocument/2006/relationships/slideLayout" Target="../slideLayouts/slideLayout2.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7.xml"/><Relationship Id="rId6" Type="http://schemas.openxmlformats.org/officeDocument/2006/relationships/slideLayout" Target="../slideLayouts/slideLayout2.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78.xml.rels><?xml version="1.0" encoding="UTF-8" standalone="yes"?>
<Relationships xmlns="http://schemas.openxmlformats.org/package/2006/relationships"><Relationship Id="rId9" Type="http://schemas.openxmlformats.org/officeDocument/2006/relationships/notesSlide" Target="../notesSlides/notesSlide78.xml"/><Relationship Id="rId8" Type="http://schemas.openxmlformats.org/officeDocument/2006/relationships/slideLayout" Target="../slideLayouts/slideLayout2.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79.xml"/><Relationship Id="rId7" Type="http://schemas.openxmlformats.org/officeDocument/2006/relationships/slideLayout" Target="../slideLayouts/slideLayout2.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80.xml"/><Relationship Id="rId7" Type="http://schemas.openxmlformats.org/officeDocument/2006/relationships/slideLayout" Target="../slideLayouts/slideLayout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81.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image" Target="../media/image19.png"/><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2" Type="http://schemas.openxmlformats.org/officeDocument/2006/relationships/notesSlide" Target="../notesSlides/notesSlide81.xml"/><Relationship Id="rId11" Type="http://schemas.openxmlformats.org/officeDocument/2006/relationships/slideLayout" Target="../slideLayouts/slideLayout2.xml"/><Relationship Id="rId10" Type="http://schemas.openxmlformats.org/officeDocument/2006/relationships/image" Target="../media/image20.png"/><Relationship Id="rId1" Type="http://schemas.openxmlformats.org/officeDocument/2006/relationships/tags" Target="../tags/tag142.xml"/></Relationships>
</file>

<file path=ppt/slides/_rels/slide8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1" Type="http://schemas.openxmlformats.org/officeDocument/2006/relationships/notesSlide" Target="../notesSlides/notesSlide82.xml"/><Relationship Id="rId10" Type="http://schemas.openxmlformats.org/officeDocument/2006/relationships/slideLayout" Target="../slideLayouts/slideLayout2.xml"/><Relationship Id="rId1" Type="http://schemas.openxmlformats.org/officeDocument/2006/relationships/tags" Target="../tags/tag150.xml"/></Relationships>
</file>

<file path=ppt/slides/_rels/slide83.xml.rels><?xml version="1.0" encoding="UTF-8" standalone="yes"?>
<Relationships xmlns="http://schemas.openxmlformats.org/package/2006/relationships"><Relationship Id="rId9" Type="http://schemas.openxmlformats.org/officeDocument/2006/relationships/notesSlide" Target="../notesSlides/notesSlide83.xml"/><Relationship Id="rId8" Type="http://schemas.openxmlformats.org/officeDocument/2006/relationships/slideLayout" Target="../slideLayouts/slideLayout2.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8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1" Type="http://schemas.openxmlformats.org/officeDocument/2006/relationships/notesSlide" Target="../notesSlides/notesSlide84.xml"/><Relationship Id="rId10" Type="http://schemas.openxmlformats.org/officeDocument/2006/relationships/slideLayout" Target="../slideLayouts/slideLayout2.xml"/><Relationship Id="rId1" Type="http://schemas.openxmlformats.org/officeDocument/2006/relationships/tags" Target="../tags/tag165.xml"/></Relationships>
</file>

<file path=ppt/slides/_rels/slide85.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1" Type="http://schemas.openxmlformats.org/officeDocument/2006/relationships/notesSlide" Target="../notesSlides/notesSlide85.xml"/><Relationship Id="rId10" Type="http://schemas.openxmlformats.org/officeDocument/2006/relationships/slideLayout" Target="../slideLayouts/slideLayout2.xml"/><Relationship Id="rId1" Type="http://schemas.openxmlformats.org/officeDocument/2006/relationships/tags" Target="../tags/tag173.xml"/></Relationships>
</file>

<file path=ppt/slides/_rels/slide86.xml.rels><?xml version="1.0" encoding="UTF-8" standalone="yes"?>
<Relationships xmlns="http://schemas.openxmlformats.org/package/2006/relationships"><Relationship Id="rId9" Type="http://schemas.openxmlformats.org/officeDocument/2006/relationships/notesSlide" Target="../notesSlides/notesSlide86.xml"/><Relationship Id="rId8" Type="http://schemas.openxmlformats.org/officeDocument/2006/relationships/slideLayout" Target="../slideLayouts/slideLayout2.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87.xml.rels><?xml version="1.0" encoding="UTF-8" standalone="yes"?>
<Relationships xmlns="http://schemas.openxmlformats.org/package/2006/relationships"><Relationship Id="rId9" Type="http://schemas.openxmlformats.org/officeDocument/2006/relationships/notesSlide" Target="../notesSlides/notesSlide87.xml"/><Relationship Id="rId8" Type="http://schemas.openxmlformats.org/officeDocument/2006/relationships/slideLayout" Target="../slideLayouts/slideLayout2.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88.xml.rels><?xml version="1.0" encoding="UTF-8" standalone="yes"?>
<Relationships xmlns="http://schemas.openxmlformats.org/package/2006/relationships"><Relationship Id="rId9" Type="http://schemas.openxmlformats.org/officeDocument/2006/relationships/notesSlide" Target="../notesSlides/notesSlide88.xml"/><Relationship Id="rId8" Type="http://schemas.openxmlformats.org/officeDocument/2006/relationships/slideLayout" Target="../slideLayouts/slideLayout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89.xml.rels><?xml version="1.0" encoding="UTF-8" standalone="yes"?>
<Relationships xmlns="http://schemas.openxmlformats.org/package/2006/relationships"><Relationship Id="rId9" Type="http://schemas.openxmlformats.org/officeDocument/2006/relationships/notesSlide" Target="../notesSlides/notesSlide89.xml"/><Relationship Id="rId8" Type="http://schemas.openxmlformats.org/officeDocument/2006/relationships/slideLayout" Target="../slideLayouts/slideLayout2.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0" Type="http://schemas.openxmlformats.org/officeDocument/2006/relationships/notesSlide" Target="../notesSlides/notesSlide90.xml"/><Relationship Id="rId1" Type="http://schemas.openxmlformats.org/officeDocument/2006/relationships/tags" Target="../tags/tag209.xml"/></Relationships>
</file>

<file path=ppt/slides/_rels/slide9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0" Type="http://schemas.openxmlformats.org/officeDocument/2006/relationships/notesSlide" Target="../notesSlides/notesSlide91.xml"/><Relationship Id="rId1" Type="http://schemas.openxmlformats.org/officeDocument/2006/relationships/tags" Target="../tags/tag217.xml"/></Relationships>
</file>

<file path=ppt/slides/_rels/slide92.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3" Type="http://schemas.openxmlformats.org/officeDocument/2006/relationships/notesSlide" Target="../notesSlides/notesSlide92.xml"/><Relationship Id="rId12" Type="http://schemas.openxmlformats.org/officeDocument/2006/relationships/slideLayout" Target="../slideLayouts/slideLayout2.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93.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1" Type="http://schemas.openxmlformats.org/officeDocument/2006/relationships/notesSlide" Target="../notesSlides/notesSlide93.xml"/><Relationship Id="rId10" Type="http://schemas.openxmlformats.org/officeDocument/2006/relationships/slideLayout" Target="../slideLayouts/slideLayout2.xml"/><Relationship Id="rId1" Type="http://schemas.openxmlformats.org/officeDocument/2006/relationships/tags" Target="../tags/tag236.xml"/></Relationships>
</file>

<file path=ppt/slides/_rels/slide94.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notesSlide" Target="../notesSlides/notesSlide94.xml"/><Relationship Id="rId10" Type="http://schemas.openxmlformats.org/officeDocument/2006/relationships/slideLayout" Target="../slideLayouts/slideLayout2.xml"/><Relationship Id="rId1" Type="http://schemas.openxmlformats.org/officeDocument/2006/relationships/tags" Target="../tags/tag244.xml"/></Relationships>
</file>

<file path=ppt/slides/_rels/slide95.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1" Type="http://schemas.openxmlformats.org/officeDocument/2006/relationships/notesSlide" Target="../notesSlides/notesSlide95.xml"/><Relationship Id="rId10" Type="http://schemas.openxmlformats.org/officeDocument/2006/relationships/slideLayout" Target="../slideLayouts/slideLayout2.xml"/><Relationship Id="rId1" Type="http://schemas.openxmlformats.org/officeDocument/2006/relationships/tags" Target="../tags/tag253.xml"/></Relationships>
</file>

<file path=ppt/slides/_rels/slide96.xml.rels><?xml version="1.0" encoding="UTF-8" standalone="yes"?>
<Relationships xmlns="http://schemas.openxmlformats.org/package/2006/relationships"><Relationship Id="rId9" Type="http://schemas.openxmlformats.org/officeDocument/2006/relationships/notesSlide" Target="../notesSlides/notesSlide96.xml"/><Relationship Id="rId8" Type="http://schemas.openxmlformats.org/officeDocument/2006/relationships/slideLayout" Target="../slideLayouts/slideLayout2.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97.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3" Type="http://schemas.openxmlformats.org/officeDocument/2006/relationships/notesSlide" Target="../notesSlides/notesSlide97.xml"/><Relationship Id="rId12" Type="http://schemas.openxmlformats.org/officeDocument/2006/relationships/slideLayout" Target="../slideLayouts/slideLayout2.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98.xml.rels><?xml version="1.0" encoding="UTF-8" standalone="yes"?>
<Relationships xmlns="http://schemas.openxmlformats.org/package/2006/relationships"><Relationship Id="rId7" Type="http://schemas.openxmlformats.org/officeDocument/2006/relationships/notesSlide" Target="../notesSlides/notesSlide98.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9.xml.rels><?xml version="1.0" encoding="UTF-8" standalone="yes"?>
<Relationships xmlns="http://schemas.openxmlformats.org/package/2006/relationships"><Relationship Id="rId9" Type="http://schemas.openxmlformats.org/officeDocument/2006/relationships/notesSlide" Target="../notesSlides/notesSlide99.xml"/><Relationship Id="rId8" Type="http://schemas.openxmlformats.org/officeDocument/2006/relationships/slideLayout" Target="../slideLayouts/slideLayout2.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222498" y="2288707"/>
            <a:ext cx="7646626" cy="830997"/>
          </a:xfrm>
          <a:prstGeom prst="rect">
            <a:avLst/>
          </a:prstGeom>
          <a:noFill/>
        </p:spPr>
        <p:txBody>
          <a:bodyPr wrap="square" rtlCol="0">
            <a:spAutoFit/>
          </a:bodyPr>
          <a:lstStyle/>
          <a:p>
            <a:pPr algn="dist"/>
            <a:r>
              <a:rPr lang="zh-CN" altLang="en-US" sz="48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劳动教育与工匠精神教程</a:t>
            </a:r>
            <a:endParaRPr lang="zh-CN" altLang="en-US" sz="48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nvGrpSpPr>
          <p:cNvPr id="20" name="组合 19"/>
          <p:cNvGrpSpPr/>
          <p:nvPr/>
        </p:nvGrpSpPr>
        <p:grpSpPr>
          <a:xfrm>
            <a:off x="2222498" y="2288708"/>
            <a:ext cx="7438385" cy="884858"/>
            <a:chOff x="2222498" y="2288708"/>
            <a:chExt cx="7438385" cy="884858"/>
          </a:xfrm>
        </p:grpSpPr>
        <p:cxnSp>
          <p:nvCxnSpPr>
            <p:cNvPr id="9" name="肘形连接符 8"/>
            <p:cNvCxnSpPr>
              <a:stCxn id="6" idx="0"/>
            </p:cNvCxnSpPr>
            <p:nvPr/>
          </p:nvCxnSpPr>
          <p:spPr>
            <a:xfrm rot="16200000" flipH="1">
              <a:off x="7410918" y="923600"/>
              <a:ext cx="884858" cy="3615073"/>
            </a:xfrm>
            <a:prstGeom prst="bentConnector4">
              <a:avLst>
                <a:gd name="adj1" fmla="val -25835"/>
                <a:gd name="adj2" fmla="val 112545"/>
              </a:avLst>
            </a:prstGeom>
            <a:ln w="12700">
              <a:solidFill>
                <a:schemeClr val="tx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6" idx="2"/>
              <a:endCxn id="6" idx="1"/>
            </p:cNvCxnSpPr>
            <p:nvPr/>
          </p:nvCxnSpPr>
          <p:spPr>
            <a:xfrm rot="5400000" flipH="1">
              <a:off x="3926406" y="1000299"/>
              <a:ext cx="415498" cy="3823313"/>
            </a:xfrm>
            <a:prstGeom prst="bentConnector4">
              <a:avLst>
                <a:gd name="adj1" fmla="val -55018"/>
                <a:gd name="adj2" fmla="val 105979"/>
              </a:avLst>
            </a:prstGeom>
            <a:ln w="12700">
              <a:solidFill>
                <a:schemeClr val="tx2">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07780" y="2397489"/>
            <a:ext cx="9191554" cy="4154984"/>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空想社会主义思想家对劳动有丰富的创造性设想，并提出教育与生产劳动相结合的思想，这是罗伯特</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欧文对人类教育思想的一大贡献，来源于他在美国印第安纳州建立“新和谐村”进行的共产主义劳动公社实验。另外，圣西门提出人人劳动，社会应该尽量有益于大多数人、改善人数最多阶级的物质和精神生活是一切劳动和活动的目的，领导和群众是平等关系；傅立叶设想了“法郞吉”的和谐社会组织，人人参加劳动，按比例进行分配，实现城乡、工农、脑体劳动相结合，生产、分配、消费相结合，劳动、学习、生活相结合。</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在前人研究的基础上，马克思创作了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资本论揭示了一个基本的道理：生产劳动是人类一切活动的前提。随着科技的发展和人工智能的大量运用，人类会日益从繁重的体力劳动中解放出来，更多的人可以从事脑力劳动，这样对于劳动的精细化程度就会加深，要求更高。但即便如此，人类的劳动精神仍然不能丢掉，很多劳动必须付出体力，机器无法取代。</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（二）劳动教育的理论与实践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工匠精神的组织形态</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6405"/>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213921" y="2564993"/>
            <a:ext cx="9294103" cy="1895519"/>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企合作是培育学生工匠精神的有效载体，职业院校要坚持校企合作、工学结合的办学特色，进一步完善校企合作机制，学习吸纳企业文化，联合企业共建工匠精神培育平台。一是学生感知企业文化，接受企业文化熏陶。二是组建一支由企业高工、一线能手、专业教师融合的工匠型教学团队，通过现代学徒制传递工匠精神。三是校企联合制定激励措施，共同做好学生专业实习工作。四是建立机构，制定制度，加强对校企合作工作的监督管理和指导，保证校企合作工作规范有序实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（二）创新校企合作，共建育人平台</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custDataLst>
              <p:tags r:id="rId8"/>
            </p:custDataLst>
          </p:nvPr>
        </p:nvSpPr>
        <p:spPr>
          <a:xfrm>
            <a:off x="1394641" y="4668281"/>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（三）锤炼师德品质，提高教师素质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4" name="文本框 13"/>
          <p:cNvSpPr txBox="1"/>
          <p:nvPr>
            <p:custDataLst>
              <p:tags r:id="rId9"/>
            </p:custDataLst>
          </p:nvPr>
        </p:nvSpPr>
        <p:spPr>
          <a:xfrm>
            <a:off x="977942" y="5099133"/>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一是要以工匠精神武装广大教师。二是要加强对教师的职业培训，既要“走出去”，又要“请进来”。三是要加强师德师风建设。四是要大力推进“双师型”教师队伍建设。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工匠精神的组织形态</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213921" y="2530052"/>
            <a:ext cx="9294103" cy="1895519"/>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一是要加强职业价值观教育，帮助学生树立正确的职业理想。二是要在社会主义核心价值观教育中融入工匠精神。。三是要通过思想政治教育，引导学生关注技术的发展进步，认识到技术本身包含</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美，懂得具备专业技术才是自身安身立命之本，强化专业思想认识；引导学生认识到技术和工匠存在的社会价值，懂得只有掌握符合社会发展规律、能够造福于人的技术创新，才是自己专业与人生发展的正确道路，强化学生对工匠精神的价值认同。四是要教育学生从“细”做起，从“小”着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（四）坚持立德树人，加强思政教育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394641" y="4558134"/>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（五）改革课程教学，强化专业实训</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custDataLst>
              <p:tags r:id="rId9"/>
            </p:custDataLst>
          </p:nvPr>
        </p:nvSpPr>
        <p:spPr>
          <a:xfrm>
            <a:off x="997607" y="5029251"/>
            <a:ext cx="9294103"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在课程设置方面，开设更多创新创业类、人文教育类课程，，激发学生的创新创业潜能，培植创新创业沃土，增强学生创新精神。二是在专业课程教学方面，专业教师要深入研究分析本专业学生必备的职业素养，培养学生的专业精神和敬业精神。三是创新开展实践教学和专业实训。</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工匠精神的组织形态</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二、工场现场培育</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213921" y="2530052"/>
            <a:ext cx="9294103" cy="300351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教融合的关键是校企合作协同育人。职业院校学生的工匠精神培养不再只依靠职业院校，而是校企合作共同形成职业院校学生工匠精神培养体系，且需要政府和其他社会力量给予全方位支持。企业要承担职业院校学生工匠精神培养的阵地功能。企业是学生在校学习技术技能的场所，也是学生毕业后的工作场所，企业要充分利用自身优势资源，承担起职业院校学生工匠精神培养的阵地功能，从企业管理文化、员工工匠精神培养、人力资源等方面努力，使学生亲身感受到工匠精神的无处不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第一，建立弘扬工匠精神的企业管理文化。</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第二，挑选具有工匠精神的优秀员工教带徒弟。</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第三，把工匠精神作为评价学生的价值尺度。</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（四）坚持立德树人，加强思政教育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73075"/>
            <a:chOff x="438150" y="641350"/>
            <a:chExt cx="5521975" cy="4730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工匠精神的养成过程及内在逻辑</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487142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6" name="文本框 5"/>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一、工匠精神的养成过程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7" name="文本框 6"/>
          <p:cNvSpPr txBox="1"/>
          <p:nvPr>
            <p:custDataLst>
              <p:tags r:id="rId6"/>
            </p:custDataLst>
          </p:nvPr>
        </p:nvSpPr>
        <p:spPr>
          <a:xfrm>
            <a:off x="1547270" y="2666778"/>
            <a:ext cx="9294103" cy="2264851"/>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国正处在由制造大国向制造强国迈进的过渡阶段，这一时期需要更多的学生参与到创新创业的行动中来。在创新创业的过程中，只有全体成员都拥有高度的责任感和创新意识，发挥团队精神，才能顺利实现由制造到创新的转型。以工匠精神引领学生正确价值观的培养，可以使学生认识到弘扬工匠精神的目的是服务社会，创新创业是追逐梦想的过程也是服务社会的过程。学生弘扬工匠精神和服务社会的理念，在知行合一的过程中，能够感知社会责任的重大，积极调和个人价值与社会价值之间的冲突，在发展变化的时代逐步建立起正确的价值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8" name="文本框 7"/>
          <p:cNvSpPr txBox="1"/>
          <p:nvPr>
            <p:custDataLst>
              <p:tags r:id="rId7"/>
            </p:custDataLst>
          </p:nvPr>
        </p:nvSpPr>
        <p:spPr>
          <a:xfrm>
            <a:off x="1295489" y="205893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（一）以工匠精神引领学生正确</a:t>
            </a:r>
            <a:r>
              <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rPr>
              <a:t>“</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三观</a:t>
            </a:r>
            <a:r>
              <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rPr>
              <a:t>”</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的培养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73075"/>
            <a:chOff x="438150" y="641350"/>
            <a:chExt cx="5521975" cy="4730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工匠精神的养成过程及内在逻辑</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487142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一、工匠精神的养成过程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547270" y="2666778"/>
            <a:ext cx="9294103"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年，中央电视台推出的纪录片</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大国工匠</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，讲述了</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位不同岗位的劳动者匠心筑梦的故事。他们在平凡岗位上执着追求，从而达到职业技能的完美和极致。可见，大国工匠精神在职业观的塑造中极为关键，它折射出从业人员的职业价值观与就业观。大国工匠精神对学生就业也具有指导意义。职业院校学生只有拥有了过硬的业务能力与优良的职业素质，才能奠定职业发展的良好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大众创业，万众创新”的口号响彻中华大地的今天，职业院校学生创业绝不是一件容易的事，尤其在创业的初始阶段，工匠精神应该植根于每一位职业院校学生创业者的内心深处，只有时刻秉持把产品和服务做精做强的理念，才能在创业中立于不败之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（二）以工匠精神塑造学生的职业观和创业观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73075"/>
            <a:chOff x="438150" y="641350"/>
            <a:chExt cx="5521975" cy="4730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工匠精神的养成过程及内在逻辑</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487142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一、工匠精神的养成过程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custDataLst>
              <p:tags r:id="rId6"/>
            </p:custDataLst>
          </p:nvPr>
        </p:nvSpPr>
        <p:spPr>
          <a:xfrm>
            <a:off x="1547270" y="2404757"/>
            <a:ext cx="9294103" cy="411151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今天变革创新的时代亟须大量创新务实的人才。职业院校要以工匠精神培养学生求真务实的学术精神。一方面，工匠精神有助于学生形成独立自主、踏实务实的学习态度。化被动为主动学习，克服浮躁心态，脚踏实地、深入钻研，积极主动地思考问题。另一方面，工匠精神有助于培养学生严谨的作风和精益求精的品质，能够使学生以追求完美的态度对待自己的学习和生活，并激发对专业的兴趣与热爱。</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深层次含义就是创新。精益求精、追求卓越，本身就包含了不断创新的精神。创新并不是盲目地想象和突发奇想，而是在不断实践的过程中反复打磨而产生的。学习工匠精神，可以使学生在实践的过程中逐渐形成创新思维模式，在生活中注重观察与思考，勇于质疑与批判，大胆地实践，最终化不可能为可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 name="文本框 2"/>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（三）以工匠精神培养学生求真务实的良好学风</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4" name="文本框 3"/>
          <p:cNvSpPr txBox="1"/>
          <p:nvPr>
            <p:custDataLst>
              <p:tags r:id="rId8"/>
            </p:custDataLst>
          </p:nvPr>
        </p:nvSpPr>
        <p:spPr>
          <a:xfrm>
            <a:off x="1295489" y="4460512"/>
            <a:ext cx="6137698"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（四）以工匠精神引导学生形成精益求精、追求卓越的创新精神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73075"/>
            <a:chOff x="438150" y="641350"/>
            <a:chExt cx="5521975" cy="4730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工匠精神的养成过程及内在逻辑</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487142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二、工匠精神的内在逻辑</a:t>
            </a:r>
            <a:endParaRPr lang="en-US" altLang="zh-CN"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547270" y="2404757"/>
            <a:ext cx="9294103" cy="1895519"/>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们应大力将这些人的事迹推介出去，更多地向公众传递工匠精神、讲述工匠故事、表达工匠情怀，使工匠精神在各地蔚然成风，让工匠精神引领中国创造。这就要求宣传文化部门身先士卒，学习工匠的务实与敬业精神，培养和增强自身的看齐意识，脚踏实地践行工匠精神。要实在“学”，要对照“做”，真正把工匠精神内化于心、外化于行；贯彻在宣扬传播的细微处，如切如磋，如琢如磨，孜孜不倦、久久为功，确保工匠精神真正在全社会弘扬开来、落地生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（一）让工匠精神入脑入心</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7" name="文本框 6"/>
          <p:cNvSpPr txBox="1"/>
          <p:nvPr>
            <p:custDataLst>
              <p:tags r:id="rId8"/>
            </p:custDataLst>
          </p:nvPr>
        </p:nvSpPr>
        <p:spPr>
          <a:xfrm>
            <a:off x="1295489" y="4460512"/>
            <a:ext cx="6137698"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（二）使工匠精神成为规制</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8" name="文本框 7"/>
          <p:cNvSpPr txBox="1"/>
          <p:nvPr>
            <p:custDataLst>
              <p:tags r:id="rId9"/>
            </p:custDataLst>
          </p:nvPr>
        </p:nvSpPr>
        <p:spPr>
          <a:xfrm>
            <a:off x="1547270" y="4885462"/>
            <a:ext cx="9294102" cy="791627"/>
          </a:xfrm>
          <a:prstGeom prst="rect">
            <a:avLst/>
          </a:prstGeom>
          <a:noFill/>
        </p:spPr>
        <p:txBody>
          <a:bodyPr wrap="square">
            <a:spAutoFit/>
          </a:bodyPr>
          <a:p>
            <a:pPr indent="354330">
              <a:lnSpc>
                <a:spcPct val="150000"/>
              </a:lnSpc>
            </a:pPr>
            <a:r>
              <a:rPr lang="zh-CN" altLang="en-US" sz="1600" dirty="0">
                <a:solidFill>
                  <a:schemeClr val="tx2">
                    <a:lumMod val="75000"/>
                  </a:schemeClr>
                </a:solidFill>
                <a:ea typeface="思源黑体 CN Light" panose="020B0300000000000000" pitchFamily="34" charset="-122"/>
              </a:rPr>
              <a:t>建立健全一整套工匠制度，并渗透到职业教育、技术培训、市场准入、质量监管以及专利保护等各个方面，使精益求精者得到应有的回报，让违法违规者受到严厉的惩罚。</a:t>
            </a:r>
            <a:endParaRPr lang="zh-CN" altLang="en-US" sz="1600" dirty="0">
              <a:solidFill>
                <a:schemeClr val="tx2">
                  <a:lumMod val="75000"/>
                </a:schemeClr>
              </a:solidFill>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工匠精神的自我修炼</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62024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4" name="文本框 3"/>
          <p:cNvSpPr txBox="1"/>
          <p:nvPr>
            <p:custDataLst>
              <p:tags r:id="rId5"/>
            </p:custDataLst>
          </p:nvPr>
        </p:nvSpPr>
        <p:spPr>
          <a:xfrm>
            <a:off x="1499235" y="2148569"/>
            <a:ext cx="9294103"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不断学习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热爱工作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精益求精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满腔热情</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严格自律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做好自我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与时俱进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5" name="图片 4"/>
          <p:cNvPicPr>
            <a:picLocks noChangeAspect="1"/>
          </p:cNvPicPr>
          <p:nvPr>
            <p:custDataLst>
              <p:tags r:id="rId6"/>
            </p:custDataLst>
          </p:nvPr>
        </p:nvPicPr>
        <p:blipFill>
          <a:blip r:embed="rId7"/>
          <a:stretch>
            <a:fillRect/>
          </a:stretch>
        </p:blipFill>
        <p:spPr>
          <a:xfrm>
            <a:off x="3722243" y="1622933"/>
            <a:ext cx="3829332" cy="2589548"/>
          </a:xfrm>
          <a:prstGeom prst="rect">
            <a:avLst/>
          </a:prstGeom>
        </p:spPr>
      </p:pic>
      <p:pic>
        <p:nvPicPr>
          <p:cNvPr id="12" name="图片 11"/>
          <p:cNvPicPr>
            <a:picLocks noChangeAspect="1"/>
          </p:cNvPicPr>
          <p:nvPr>
            <p:custDataLst>
              <p:tags r:id="rId8"/>
            </p:custDataLst>
          </p:nvPr>
        </p:nvPicPr>
        <p:blipFill>
          <a:blip r:embed="rId9"/>
          <a:stretch>
            <a:fillRect/>
          </a:stretch>
        </p:blipFill>
        <p:spPr>
          <a:xfrm>
            <a:off x="7312006" y="2913674"/>
            <a:ext cx="4413682" cy="31678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一、自我评价的概念及发展规律</a:t>
            </a:r>
            <a:endParaRPr lang="en-US" altLang="zh-CN"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40565" y="2191397"/>
            <a:ext cx="9294103" cy="267652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自我评价是自我意识的一种形式，是主体对自己思想、愿望、行为和个性特点的判断</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和评价。</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自我评价发展的一般规律是：评价他人的行为→评价自己的行为→评价自己的个性品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质。它是自我教育的重要条件。人对自己的思想、动机、行为和个性的评价直接影响学习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和参与社会活动的积极性，也影响着与他人的交往关系。一个人如果能够正确、如实地认</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识和评价自己，就能正确地对待和自理个人与社会、集体及他人的关系，有利于自己克服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缺点、发扬优点， 在工作中充分发挥自己的作用。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二、自我评价的功能</a:t>
            </a:r>
            <a:endParaRPr lang="en-US" altLang="zh-CN"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9" name="文本框 18"/>
          <p:cNvSpPr txBox="1"/>
          <p:nvPr>
            <p:custDataLst>
              <p:tags r:id="rId6"/>
            </p:custDataLst>
          </p:nvPr>
        </p:nvSpPr>
        <p:spPr>
          <a:xfrm>
            <a:off x="1295489" y="205893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（一）自我功能</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515110" y="2437765"/>
            <a:ext cx="9264015" cy="3830955"/>
          </a:xfrm>
          <a:prstGeom prst="rect">
            <a:avLst/>
          </a:prstGeom>
          <a:noFill/>
        </p:spPr>
        <p:txBody>
          <a:bodyPr wrap="square" rtlCol="0" anchor="t">
            <a:spAutoFit/>
          </a:bodyPr>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1.</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自我发展。自我评价会促使人们进行自我验证，从而为自我发展提供动力。根据心理学的有关研究成果，一旦人们有了自我评价，就会努力确证他们的自我概念。特别是当自我评价是否定性的时候以及跟维护肯定性的自我评价的愿望相冲突的时候，人们就会进行自我验证。</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自我验证在很大程度上表现为人对自我评价的自我证明。这样的自我验证过程对于主体自身的发展来说会有意义，因为如果主体的自我评价是正确的，自我验证会促使主体去表现自己，通过实践证明自己，而实践可以给主体提供发展的机会。即使主体的评价不正确，通过自我验证的过程也可以提高主体的自我反思能力，在自我反思中主体会得到自我提高。</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82144" y="2397489"/>
            <a:ext cx="9259920" cy="3416320"/>
          </a:xfrm>
          <a:prstGeom prst="rect">
            <a:avLst/>
          </a:prstGeom>
          <a:noFill/>
        </p:spPr>
        <p:txBody>
          <a:bodyPr wrap="square" rtlCol="0">
            <a:spAutoFit/>
          </a:bodyPr>
          <a:lstStyle/>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2018</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年年底，教育部职业院校文化素质教育指导委员会、工业和信息化部工业文化发展中心联合成立全国首家劳动教育研究院，并授牌成立全国</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36</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家劳动教育研究中心，聘请了全国</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40</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多名专家担任劳动教育研究院的研究员，制定了劳动教育研究院五年发展规划，向全国职业院校发布了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2019</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劳动教育研究课题，举办了劳动教育的专题讲座，在全国职业院校会议上多次做劳动教育的专题报告，组织了全国职业院校劳动教育骨干教师培训班，组织了全国大学生劳动教育问卷调查，组织编写了劳动教育系列读本（待出版），并率先在重庆工业职业技术学院开设劳动教育与职业素质、中华优秀传统文化选修课。</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全国各地的职业院校结合本地、本校实际，纷纷采取多种举措加强对学生的劳动教育</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呈现出“百花齐放、百家争鸣”的可喜景象。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（二）劳动教育的理论与实践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二、自我评价的功能</a:t>
            </a:r>
            <a:endParaRPr lang="en-US" altLang="zh-CN"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9" name="文本框 18"/>
          <p:cNvSpPr txBox="1"/>
          <p:nvPr>
            <p:custDataLst>
              <p:tags r:id="rId6"/>
            </p:custDataLst>
          </p:nvPr>
        </p:nvSpPr>
        <p:spPr>
          <a:xfrm>
            <a:off x="1295489" y="205893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（一）自我功能</a:t>
            </a:r>
            <a:endPar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3" name="文本框 2"/>
          <p:cNvSpPr txBox="1"/>
          <p:nvPr/>
        </p:nvSpPr>
        <p:spPr>
          <a:xfrm>
            <a:off x="2444115" y="2552065"/>
            <a:ext cx="7368540" cy="1753235"/>
          </a:xfrm>
          <a:prstGeom prst="rect">
            <a:avLst/>
          </a:prstGeom>
          <a:noFill/>
        </p:spPr>
        <p:txBody>
          <a:bodyPr wrap="square" rtlCol="0" anchor="t">
            <a:spAutoFit/>
          </a:bodyPr>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2.</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自我完善。自我评价有利于主体的自我完善。根据心理学的有关研究成果，当人们形成自我评价之后，有的时候会感到自我评价的某个方面受到威胁（挑战）。在这样的情况下，他（她）就会加倍努力地寻求对这种自我评价的社会承认。</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二、自我评价的功能</a:t>
            </a:r>
            <a:endParaRPr lang="en-US" altLang="zh-CN"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9" name="文本框 18"/>
          <p:cNvSpPr txBox="1"/>
          <p:nvPr>
            <p:custDataLst>
              <p:tags r:id="rId6"/>
            </p:custDataLst>
          </p:nvPr>
        </p:nvSpPr>
        <p:spPr>
          <a:xfrm>
            <a:off x="1295489" y="205893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（二）社会功能</a:t>
            </a:r>
            <a:endParaRPr lang="en-US" altLang="zh-CN"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700530" y="2715260"/>
            <a:ext cx="8660765" cy="1753235"/>
          </a:xfrm>
          <a:prstGeom prst="rect">
            <a:avLst/>
          </a:prstGeom>
          <a:noFill/>
        </p:spPr>
        <p:txBody>
          <a:bodyPr wrap="square" rtlCol="0" anchor="t">
            <a:spAutoFit/>
          </a:bodyPr>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自我评价不但具有特殊的自我功能，还具有特殊的社会功能，因为它在一定程度上会影响人与人之间的相互关系，也影响一个人对待他人的态度。心理学的研究表明，人会有一种自我评价维护的意识。人们在形成自我评价之后，就会关注别人如何对待自己。人们的自我评价影响着他们跟别人的交往方式。</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三、自我评价功能的运用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nvSpPr>
        <p:spPr>
          <a:xfrm>
            <a:off x="1254760" y="2095500"/>
            <a:ext cx="9152255" cy="2584450"/>
          </a:xfrm>
          <a:prstGeom prst="rect">
            <a:avLst/>
          </a:prstGeom>
          <a:noFill/>
        </p:spPr>
        <p:txBody>
          <a:bodyPr wrap="square" rtlCol="0" anchor="t">
            <a:spAutoFit/>
          </a:bodyPr>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自我评价既然具有重要的自我功能和社会功能，那么应该考虑如何利用这些功能来为</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人的发展甚至社会发展服务，以便让这样的功能能够更加充分地得到发挥。这包含两方面</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的意蕴：</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第一，要利用自我评价的正面价值来促进自己的全面发展和社会发展。正确的自我评价对自我发展、自我完善、自我实现以及对帮助他人发展都有重要的意义。</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第二，要使自我评价的功能得到充分发挥，需要有效地克服自我评价可能的负面作用。</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工匠精神及其培育的自我评价</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0695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1" y="1557040"/>
            <a:ext cx="5216381"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四、正确地进行工匠精神培育的自我评价</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pic>
        <p:nvPicPr>
          <p:cNvPr id="8" name="图片 7"/>
          <p:cNvPicPr>
            <a:picLocks noChangeAspect="1"/>
          </p:cNvPicPr>
          <p:nvPr>
            <p:custDataLst>
              <p:tags r:id="rId6"/>
            </p:custDataLst>
          </p:nvPr>
        </p:nvPicPr>
        <p:blipFill>
          <a:blip r:embed="rId7"/>
          <a:stretch>
            <a:fillRect/>
          </a:stretch>
        </p:blipFill>
        <p:spPr>
          <a:xfrm>
            <a:off x="5483307" y="2535140"/>
            <a:ext cx="4978216" cy="3446457"/>
          </a:xfrm>
          <a:prstGeom prst="rect">
            <a:avLst/>
          </a:prstGeom>
        </p:spPr>
      </p:pic>
      <p:sp>
        <p:nvSpPr>
          <p:cNvPr id="2" name="文本框 1"/>
          <p:cNvSpPr txBox="1"/>
          <p:nvPr/>
        </p:nvSpPr>
        <p:spPr>
          <a:xfrm>
            <a:off x="872490" y="2972435"/>
            <a:ext cx="4461510" cy="2721610"/>
          </a:xfrm>
          <a:prstGeom prst="rect">
            <a:avLst/>
          </a:prstGeom>
          <a:noFill/>
        </p:spPr>
        <p:txBody>
          <a:bodyPr wrap="square" rtlCol="0" anchor="t">
            <a:noAutofit/>
          </a:bodyPr>
          <a:p>
            <a:pPr indent="0" algn="l" fontAlgn="auto">
              <a:lnSpc>
                <a:spcPct val="150000"/>
              </a:lnSpc>
            </a:pP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相关研究确定了包括5个一级指标、22个二级指标的工匠精神培育的评价体系，如右图所示。5个一级指标包括知识、人格特征、心智技能、动作技能、通用技能。</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第五节 现代工匠典型人物</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488010"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8" name="文本框 17"/>
          <p:cNvSpPr txBox="1"/>
          <p:nvPr>
            <p:custDataLst>
              <p:tags r:id="rId5"/>
            </p:custDataLst>
          </p:nvPr>
        </p:nvSpPr>
        <p:spPr>
          <a:xfrm>
            <a:off x="691753" y="3827538"/>
            <a:ext cx="3185855" cy="418191"/>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胡双钱：精益求精匠心筑梦</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3" name="图片 2"/>
          <p:cNvPicPr>
            <a:picLocks noChangeAspect="1"/>
          </p:cNvPicPr>
          <p:nvPr>
            <p:custDataLst>
              <p:tags r:id="rId6"/>
            </p:custDataLst>
          </p:nvPr>
        </p:nvPicPr>
        <p:blipFill>
          <a:blip r:embed="rId7"/>
          <a:stretch>
            <a:fillRect/>
          </a:stretch>
        </p:blipFill>
        <p:spPr>
          <a:xfrm>
            <a:off x="885021" y="1681311"/>
            <a:ext cx="3073639" cy="1986122"/>
          </a:xfrm>
          <a:prstGeom prst="rect">
            <a:avLst/>
          </a:prstGeom>
        </p:spPr>
      </p:pic>
      <p:pic>
        <p:nvPicPr>
          <p:cNvPr id="4" name="图片 3"/>
          <p:cNvPicPr>
            <a:picLocks noChangeAspect="1"/>
          </p:cNvPicPr>
          <p:nvPr>
            <p:custDataLst>
              <p:tags r:id="rId8"/>
            </p:custDataLst>
          </p:nvPr>
        </p:nvPicPr>
        <p:blipFill>
          <a:blip r:embed="rId9"/>
          <a:stretch>
            <a:fillRect/>
          </a:stretch>
        </p:blipFill>
        <p:spPr>
          <a:xfrm>
            <a:off x="4324015" y="2435939"/>
            <a:ext cx="3543970" cy="1986122"/>
          </a:xfrm>
          <a:prstGeom prst="rect">
            <a:avLst/>
          </a:prstGeom>
        </p:spPr>
      </p:pic>
      <p:sp>
        <p:nvSpPr>
          <p:cNvPr id="17" name="文本框 16"/>
          <p:cNvSpPr txBox="1"/>
          <p:nvPr>
            <p:custDataLst>
              <p:tags r:id="rId10"/>
            </p:custDataLst>
          </p:nvPr>
        </p:nvSpPr>
        <p:spPr>
          <a:xfrm>
            <a:off x="4324015" y="4653448"/>
            <a:ext cx="3404140" cy="418191"/>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顾秋亮：深海“蛟龙”守护者</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14" name="图片 13"/>
          <p:cNvPicPr>
            <a:picLocks noChangeAspect="1"/>
          </p:cNvPicPr>
          <p:nvPr>
            <p:custDataLst>
              <p:tags r:id="rId11"/>
            </p:custDataLst>
          </p:nvPr>
        </p:nvPicPr>
        <p:blipFill>
          <a:blip r:embed="rId12"/>
          <a:stretch>
            <a:fillRect/>
          </a:stretch>
        </p:blipFill>
        <p:spPr>
          <a:xfrm>
            <a:off x="8314392" y="3478127"/>
            <a:ext cx="3209280" cy="2145925"/>
          </a:xfrm>
          <a:prstGeom prst="rect">
            <a:avLst/>
          </a:prstGeom>
        </p:spPr>
      </p:pic>
      <p:sp>
        <p:nvSpPr>
          <p:cNvPr id="5" name="文本框 4"/>
          <p:cNvSpPr txBox="1"/>
          <p:nvPr>
            <p:custDataLst>
              <p:tags r:id="rId13"/>
            </p:custDataLst>
          </p:nvPr>
        </p:nvSpPr>
        <p:spPr>
          <a:xfrm>
            <a:off x="8020944" y="5764493"/>
            <a:ext cx="3404140" cy="418191"/>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宁允展：高铁上的中国精度</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202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06</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85" y="2259330"/>
            <a:ext cx="6484620" cy="1322070"/>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几种主要类型劳动价值</a:t>
            </a:r>
            <a:endPar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 </a:t>
            </a:r>
            <a:r>
              <a:rPr lang="en-US" altLang="zh-CN"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         </a:t>
            </a:r>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及工匠精神养成</a:t>
            </a:r>
            <a:endPar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3790315" y="3486785"/>
            <a:ext cx="5600700" cy="216852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校园劳动的教育价值及工匠精神养成 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第二节 社会劳动的教育价值及工匠精神养成 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第三节 家庭劳动的教育价值及工匠精神养成 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职业场域劳动的教育价值及工匠精神养成</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478" y="2122488"/>
            <a:ext cx="461010" cy="520065"/>
          </a:xfrm>
          <a:prstGeom prst="bentConnector4">
            <a:avLst>
              <a:gd name="adj1" fmla="val -51722"/>
              <a:gd name="adj2" fmla="val 145726"/>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85" y="2613025"/>
            <a:ext cx="520065" cy="461010"/>
          </a:xfrm>
          <a:prstGeom prst="bentConnector4">
            <a:avLst>
              <a:gd name="adj1" fmla="val -45788"/>
              <a:gd name="adj2" fmla="val 151653"/>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137799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2011589" y="3143042"/>
            <a:ext cx="3298907" cy="1526187"/>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只有保护环境，保护我们赖以生存的地球，才能保护我们人类自己，才能使人类的文明发展得更远，让人类的生活环境更舒适。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69553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（一）绿水青山就是金山银山</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4" name="图片 3"/>
          <p:cNvPicPr>
            <a:picLocks noChangeAspect="1"/>
          </p:cNvPicPr>
          <p:nvPr>
            <p:custDataLst>
              <p:tags r:id="rId8"/>
            </p:custDataLst>
          </p:nvPr>
        </p:nvPicPr>
        <p:blipFill>
          <a:blip r:embed="rId9"/>
          <a:stretch>
            <a:fillRect/>
          </a:stretch>
        </p:blipFill>
        <p:spPr>
          <a:xfrm>
            <a:off x="5415983" y="2058935"/>
            <a:ext cx="4755854" cy="36944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110240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custDataLst>
              <p:tags r:id="rId6"/>
            </p:custDataLst>
          </p:nvPr>
        </p:nvSpPr>
        <p:spPr>
          <a:xfrm>
            <a:off x="1745832" y="2530052"/>
            <a:ext cx="8525518" cy="300351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形成绿色价值取向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坚持绿色发展，需要我们形成绿色价值取向，正确处理经济发展同生态环境保护的关系，牢固树立保护生态环境就是保护生产力，改善生态环境就是发展生产力的理念，更加自觉地推动绿色发展、低碳发展、循环发展，绝不以牺牲生态环境为代价换取一时的经济增长。</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形成绿色生活方式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推动形成绿色生活方式，需要我们坚持节约优先，强化集约意识，在衣、食、住、行、游等方面形成节约集约的行动自觉；倡导环境友好型消费，推广绿色服装、提倡绿色饮食、鼓励绿色居住、普及绿色出行、发展绿色旅游，抵制和反对各种形式的奢侈浪费、不合理消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5" name="文本框 4"/>
          <p:cNvSpPr txBox="1"/>
          <p:nvPr>
            <p:custDataLst>
              <p:tags r:id="rId7"/>
            </p:custDataLst>
          </p:nvPr>
        </p:nvSpPr>
        <p:spPr>
          <a:xfrm>
            <a:off x="141994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（二）绿色环保行动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一、做绿化环保的践行者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621372" y="2530052"/>
            <a:ext cx="8525518" cy="3372846"/>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首先，要树立绿色低碳意识，认识到节能减排的紧迫性，牢固树立绿色低碳理念，人人争做绿色低碳标兵，处处体现绿色低碳文化，时时参与绿色低碳行动。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要养成绿色低碳习惯，从小事做起，节约用电、节约用水、节约用纸、节约粮食，爱护树木、不践踏草坪，讲究卫生、不乱丢杂物，绿色出行、少乘机动车，不用一次性用品、少用塑料袋、不买不必要的物品，废旧物品再利用及废电池单独分类处理，等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最后，要主动宣传绿色低碳生活方式，散播绿色低碳的“种子”，带动周围的人形成绿色低碳的生活态度，以实际行动参与低碳校园的建设。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（三）低碳校园生活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custDataLst>
              <p:tags r:id="rId6"/>
            </p:custDataLst>
          </p:nvPr>
        </p:nvSpPr>
        <p:spPr>
          <a:xfrm>
            <a:off x="1621372" y="2530052"/>
            <a:ext cx="8525518"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物质环境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园物质环境主要是指校园内经过人们组织、改造而形成的校容、校貌和校园学习环境，具体指校容、校貌、自然物、建筑物及各种设施等。这种物质环境是一种环境文化，能使学生不知不觉、自然而然地受到熏陶、暗示、感染。干净、整洁的校园物质环境能加强学校各种物质所体现的个性和精神，加深这种“无声胜有声”的教育作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精神环境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校园精神环境是校园的灵魂，是学校师生认同的价值观和个性的反映，是一种潜在的教育力，具体体现在师生的精神面貌、校风、学风、校园精神、学校形象等方面。从学生个体角度看，精神环境又是心理环境，良好的心理环境会使人精神愉快，具有催人奋发向上、积极进取、开拓创新的教育力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（一）呵护我们的“家”</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82143" y="2397489"/>
            <a:ext cx="9405199" cy="3416320"/>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中华民族历来以勤劳勇敢著称。中华人民共和国成立以后，全社会掀起社会主义新中国的建设热潮，中国人民敢于战天斗地，不怕困难和牺牲，用革命的热情劳动、用牺牲的精神奋斗，创造了一个又一个奇迹。</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现中华民族伟大复兴的中国梦要靠一代又一代人的艰苦努力和辛勤劳动。习近平在党的十九大报告中指出：“中华民族伟大复兴，绝不是轻轻松松、敲锣打鼓就能实现的。全党必须准备付出更为艰巨、更为艰苦的努力。”如果年轻一代不愿意劳动，不爱惜劳动成果，不尊重他人劳动，怎么可能指望他们长大后能够辛勤劳动？怎么可能指望他们为祖国的建设事业贡献力量？怎么可能指望他们克服各种艰难险阻、负重前行？因此，习近平总书记才号召全社会加强对青少年的劳动教育，彻底消除以上现象，培养社会主义的建设者和接班人，培养担当民族复兴大任的时代新人。</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（三）劳动教育的背景与缘由</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122686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226862" y="2666777"/>
            <a:ext cx="6716383" cy="263418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）管好自己，做到不吸烟。为了自己的生命健康，共建无烟校园，同享“无烟青春”；也为了保护环境，应该有信心和能力约束自己。</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）多了解有关吸烟危害的知识，增强自制力，自觉抵制诱惑。</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）养成良好的习惯，早睡早起不熬夜，保持身体的健康状态。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）交友谨慎，远离那些有不良嗜好的人，选择一个良好的交友圈。</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）积极参加控烟健康宣传活动，宣传校园禁烟行动，增强自身的控烟意识，约束吸烟行为。</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54440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（二）校园无烟化</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8"/>
            </p:custDataLst>
          </p:nvPr>
        </p:nvPicPr>
        <p:blipFill>
          <a:blip r:embed="rId9"/>
          <a:stretch>
            <a:fillRect/>
          </a:stretch>
        </p:blipFill>
        <p:spPr>
          <a:xfrm>
            <a:off x="8423630" y="2666777"/>
            <a:ext cx="2370557" cy="27901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custDataLst>
              <p:tags r:id="rId6"/>
            </p:custDataLst>
          </p:nvPr>
        </p:nvSpPr>
        <p:spPr>
          <a:xfrm>
            <a:off x="977942" y="2666777"/>
            <a:ext cx="9758884"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创建文明校园的内涵</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本原则。坚持价值引领，把培育和践行社会主义核心价值观贯穿文明校园创建活动的全过程：坚持贴近师生，使每一名师生都成为文明校园创建活动的实践者和受益者；坚持注重实效，引导文明校园创建活动稳步推进、普遍开展，力戒形式主义；坚持广泛参与，把文明校园创建活动延伸到班级、宿舍和每个师生员工，夯实校园文明根基，把学校建设成培养中国特色社会主义建设者和接班人的重要阵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体目标。通过文明校园创建活动，健全工作机制，提高师生公民道德、职业道德、文明修养和民主法治观念；提高校园文化生活质量，使校园文化内容健康、格调高雅、丰富多彩；提高校园文明程度，使校园秩序良好、环境优美，育人环境进一步改善；实现高校、中小学文明校园创建活动百分百覆盖，使文明校园创建工作成为精神文明建设的响亮品牌。</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（三）构建和谐校园，创建文明校园</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1217972" y="148592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217972" y="2595657"/>
            <a:ext cx="9758884"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积极创建文明校园</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）着装整洁得体，仪容端庄。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）行为举止高雅，谈吐文明。</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）爱护学校花草树木，节约用水。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）乘坐电梯遵守秩序，先下后上，相互礼让。</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）遵守学校环境卫生的有关规定，保持学校环境卫生，不随地吐痰、不乱扔杂物。</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）文明如厕，保持卫生间清洁，爱护其设施。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）严禁在教学楼内的教室、办公室、楼道楼梯、卫生间及其他公共场所吸烟。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）进行教学和汇报演出活动时，要合理使用场地及设施设备，降低环境噪声分贝，避免影响学校周围单位及居民正常工作和生活。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535519" y="198781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（三）构建和谐校园，创建文明校园</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custDataLst>
              <p:tags r:id="rId6"/>
            </p:custDataLst>
          </p:nvPr>
        </p:nvSpPr>
        <p:spPr>
          <a:xfrm>
            <a:off x="977941" y="2530052"/>
            <a:ext cx="10014523"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特色寝室建设标准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）室名设计：各寝室都须根据本寝室特点取一个寝室名。寝室名可以设计为“听雨轩”“雪雅居”等言简意赅之名，或“击楫阁”等引自诗词蕴含哲理之名，或“知行屋”“修身堂”等用以自勉、催人奋进之名。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风格设计：各寝室须确定自己寝室的风格，如文雅、温馨、活泼等。形象设计可通过装饰地面、墙壁、天花板来突显寝室风格，或悬挂健康向上的书画作品，或摆放富有特色的饰物，或利用照片、彩带等装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DIY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：各寝室可以根据自己的兴趣设计手工制品，如寝室小相册、十字绣小挂画、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DIY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小物品等。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8" y="2058935"/>
            <a:ext cx="5478937"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（四）巧手慧心寄情于“寝”，积极创建文明寝室</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二、打造无烟美好校园</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977941" y="2530052"/>
            <a:ext cx="10014523" cy="3655231"/>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寝室美化设计与创意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）美化原则。</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①简单大方：寝室面积不大，没有必要摆放过多装饰物品，否则会显得太杂乱。</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②温馨舒适：寝室是放松休息的地方，在美化时要考虑烘托出一种温馨、舒适的氛围，让室内充满家的温暖气息。</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③突出文化气息：寝室除了是放松休息的地方，常常还会充当学习的场所，在美化时，要从色彩、风格上考虑这个因素，营造一个安静、适宜学习的空间。</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）创意要点。</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①彰显寝室文化：每个寝室都有不同的文化，在美化时要充分考虑自己的寝室文化，做出别出心裁的美化设计。</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②彰显低碳节约：低碳、绿色不仅是当下流行的概念，更应是我们践行的生活方式。</a:t>
            </a:r>
            <a:endParaRPr lang="en-US" altLang="zh-CN"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③彰显个性：寝室是每一个住在这里的人的“家”，由多个小空间组成，在美化时，每个人在兼顾大风格统一的基础上，也要考虑自己的审美偏好和兴趣爱好，打造属于自己的“私密空间”，彰显自己的个性。</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8" y="2058935"/>
            <a:ext cx="5478937"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（四）巧手慧心寄情于“寝”，积极创建文明寝室</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校园劳动的教育价值及工匠精神养成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6" name="文本框 5"/>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三、垃圾分类从你我做起</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7" name="文本框 6"/>
          <p:cNvSpPr txBox="1"/>
          <p:nvPr>
            <p:custDataLst>
              <p:tags r:id="rId6"/>
            </p:custDataLst>
          </p:nvPr>
        </p:nvSpPr>
        <p:spPr>
          <a:xfrm>
            <a:off x="977941" y="2530052"/>
            <a:ext cx="2836975" cy="115685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减少环境污染</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节省土地资源</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促进资源的循环利用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8" name="文本框 7"/>
          <p:cNvSpPr txBox="1"/>
          <p:nvPr>
            <p:custDataLst>
              <p:tags r:id="rId7"/>
            </p:custDataLst>
          </p:nvPr>
        </p:nvSpPr>
        <p:spPr>
          <a:xfrm>
            <a:off x="1295488" y="2058935"/>
            <a:ext cx="5478937"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（一）垃圾分类的意义</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custDataLst>
              <p:tags r:id="rId8"/>
            </p:custDataLst>
          </p:nvPr>
        </p:nvSpPr>
        <p:spPr>
          <a:xfrm>
            <a:off x="977941" y="4492043"/>
            <a:ext cx="3230265" cy="1895519"/>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分而用之，物尽其用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因地制宜，广泛参与</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自觉自治，大力宣传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减排补贴，超排惩罚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捆绑服务，注重绩效</a:t>
            </a:r>
            <a:endParaRPr lang="zh-CN" altLang="en-US" sz="14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5" name="文本框 14"/>
          <p:cNvSpPr txBox="1"/>
          <p:nvPr>
            <p:custDataLst>
              <p:tags r:id="rId9"/>
            </p:custDataLst>
          </p:nvPr>
        </p:nvSpPr>
        <p:spPr>
          <a:xfrm>
            <a:off x="1295488" y="4020926"/>
            <a:ext cx="5478937"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（二）垃圾分类遵循的原则</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6" name="文本框 15"/>
          <p:cNvSpPr txBox="1"/>
          <p:nvPr>
            <p:custDataLst>
              <p:tags r:id="rId10"/>
            </p:custDataLst>
          </p:nvPr>
        </p:nvSpPr>
        <p:spPr>
          <a:xfrm>
            <a:off x="4399565" y="2058935"/>
            <a:ext cx="6814493" cy="4480842"/>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可回收物</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可回收物主要包括废纸、塑料、玻璃、金属和布料五大类。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厨余垃圾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厨余垃圾包括剩菜剩饭、骨头、菜根菜叶、果皮等食品类废物，家里用剩的废弃食用油，也归为厨余垃圾。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其他垃圾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其他垃圾主要包括砖瓦陶瓷、渣土、卫生间废纸、纸巾等难以回收的废弃物及尘土、食品袋（盒）。</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有害垃圾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有害垃圾包括电池、荧光灯管、灯泡、水银温度计、油漆桶、部分家电、过期药品、过期化妆品等。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7" name="文本框 16"/>
          <p:cNvSpPr txBox="1"/>
          <p:nvPr>
            <p:custDataLst>
              <p:tags r:id="rId11"/>
            </p:custDataLst>
          </p:nvPr>
        </p:nvSpPr>
        <p:spPr>
          <a:xfrm>
            <a:off x="4717113" y="1587818"/>
            <a:ext cx="5478937"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（三）垃圾分类标准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1895519"/>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社区的概念与特点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社区是具有某种互动关系的和共同文化维系力的，在一定领域内相互关联的人群形成的共同体及其活动区域。</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社区的特点包括有一定的地理区域，有一定数量的人口，居民之间有共同的意识和利益，有较密切的社会交往。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（一）社区劳动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custDataLst>
              <p:tags r:id="rId8"/>
            </p:custDataLst>
          </p:nvPr>
        </p:nvSpPr>
        <p:spPr>
          <a:xfrm>
            <a:off x="1448948" y="4435250"/>
            <a:ext cx="9294103" cy="1526187"/>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社区劳动的内容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社区服务作为学生社会实践活动的重要组成部分和学生志愿服务活动的重要形式，已经成为当前我国职业院校的一种常态活动。劳动的内容一般为打扫卫生、服务老人小孩、提供技术服务、科普宣传、文艺宣传、健康宣传、安全保障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499235" y="2397489"/>
            <a:ext cx="9294103"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志愿服务概述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一般是指志愿者组织、志愿者服务社会公众生产生活和促进社会发展进步的行为。或者说，志愿服务泛指利用自己的时间、技能、资源、善心为邻居、社区、社会提供非营利、无偿、非职业化援助的行为。志愿服务的范围主要包括扶贫开发、社区建设、环境保护、大型赛会、应急救助、海外服务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志愿工作的特征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志愿工作具有志愿性、无偿性、公益性、组织性四大特征。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志愿工作的原则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开展青年志愿者行动，一定要坚持自愿参加、量力而行、讲求实效、持之以恒的原则。</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5" name="文本框 4"/>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（二）志愿服务</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一、社区劳动与志愿服务实践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300351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中国注册志愿者管理办法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规定：“团组织、志愿者组织根据服务对象的需求，向注册志愿者发布服务信息、提供服务岗位，志愿者按照相关要求开展志愿服务。注册志愿者也可按照相关规定自行开展志愿服务。提倡具有相同服务意向和志趣爱好的注册志愿者在团组织、志愿者组织指导下结成志愿服务团队开展服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志愿服务条例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指出，志愿者可以将其身份信息、服务技能、服务时间、联系方式等个人基本信息，通过国务院民政部门指定的志愿服务信息系统自行注册，也可以通过志愿服务组织进行注册。志愿服务组织可以采取社会团体、社会服务机构、基金会等组织形式。志愿服务组织的登记管理按照有关法律、行政法规的规定执行。</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（三）志愿服务队伍管理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355578"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社会生产的概念和意义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生产是指人们创造物质财富和精神财富的过程。社会生产是社会存在和发展的基础。社会生产的不断发展为人们提供了越来越多的产品，不仅满足了人们衣、食、住、行、用等经济生活的物质需要，剩余的产品还能为人们提供物质基础，使其有休闲时间去从事经济活动以外的其他各种社会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产业随着社会分工和生产力不断发展而产生，并随着社会分工的发展而发展。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我国，产业的划分是：第一产业为农业，包括农、林、牧、渔各业；第二产业为工业，包括采掘、制造、自来水、电力、蒸汽、热水、煤气和建筑各业；第三产业为流通和服务两部分，包括流通部门，为生产和生活服务的部分，为提高科学文化水平和居民素质服务的部门、为社会公共需要服务的部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（一）社会生产与产业</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三、劳动教育的特征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200329"/>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劳动教育首先是教育，是思想政治教育和实践教育相结合的产物，具有教育的典型特征和一般规律。作为素质教育的一个方面，育人是其首要任务。教育性是学生劳动教育的首要特点，也是关键性特点。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（一）教育性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961370"/>
            <a:ext cx="9294103" cy="1200329"/>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中学、学中做是劳动教育的常规教育方式。这种教育方式的存在，决定了其实践性的特点。开展注重学生参与的体验性和社会实践性的劳动教育，可以丰富学生的劳动体验，提升学生独立解决问题的能力，为其将来就业、成家，在社会生活中立足打下良好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622816"/>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（二）实践性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355578"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文化创意产业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在经济全球化背景下产生了以创造力为核心的新兴产业，强调一种主体文化或文化因素依靠个人（团队）通过技术、创意和产业化的方式开发、营销知识产权的行业，这就是文化创意产业。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文化创意产业主要包括广播影视、动漫、音像、传媒、视觉艺术、表演艺术、工艺与设计、雕塑、环境艺术、广告装潢、服装设计、软件和计算机服务、出版业、旅游、博物馆和美术馆、文化遗产和体育等方面的创意群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（一）社会生产与产业</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355578"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现代化新型农业栽培方式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）墙式栽培。墙式栽培是采用墙体与</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PVC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管组合的一种栽培方式，</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PVC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管内放置基质供作物生长。在无土栽培项目中该栽培方式可作为隔断墙来使用，同时具有美化墙体的作用。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）三层水培。三层水培以水作为作物生长的主要载体，同时配以营养液给作物提供生长所需的养分。该模式栽培设施封闭性、保温隔热性好，而且纯水培养，非常适合现场直接采摘使用。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）管道式无土栽培。管道式无土栽培是一种新型的水培设施，可采用立体、平铺等结构方式，主要以种植叶菜类作物为主，该栽培模式生产的蔬菜洁净、无污染，可直接采摘食用。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气雾式栽培。气雾式栽培是将混合了营养液的水进行高压雾化后直接喷到作物的根系上的一种新型栽培模式，作物的根系直接悬挂于栽培容器的空间内部，通过根部接触气雾来满足生长所需的条件。气雾式栽培的优点是无公害、科技含量高、可直接食用，非常具有实用和观赏价值。</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9" name="文本框 18"/>
          <p:cNvSpPr txBox="1"/>
          <p:nvPr>
            <p:custDataLst>
              <p:tags r:id="rId6"/>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7"/>
            </p:custDataLst>
          </p:nvPr>
        </p:nvPicPr>
        <p:blipFill>
          <a:blip r:embed="rId8"/>
          <a:stretch>
            <a:fillRect/>
          </a:stretch>
        </p:blipFill>
        <p:spPr>
          <a:xfrm>
            <a:off x="4169970" y="1926372"/>
            <a:ext cx="6330882" cy="4153676"/>
          </a:xfrm>
          <a:prstGeom prst="rect">
            <a:avLst/>
          </a:prstGeom>
        </p:spPr>
      </p:pic>
      <p:sp>
        <p:nvSpPr>
          <p:cNvPr id="14" name="文本框 13"/>
          <p:cNvSpPr txBox="1"/>
          <p:nvPr>
            <p:custDataLst>
              <p:tags r:id="rId9"/>
            </p:custDataLst>
          </p:nvPr>
        </p:nvSpPr>
        <p:spPr>
          <a:xfrm>
            <a:off x="3727518" y="4879719"/>
            <a:ext cx="442452" cy="1200329"/>
          </a:xfrm>
          <a:prstGeom prst="rect">
            <a:avLst/>
          </a:prstGeom>
          <a:noFill/>
        </p:spPr>
        <p:txBody>
          <a:bodyPr wrap="square">
            <a:spAutoFit/>
          </a:bodyPr>
          <a:p>
            <a:r>
              <a:rPr lang="zh-CN" altLang="en-US" sz="1800" b="0" i="0" u="none" strike="noStrike" baseline="0" dirty="0">
                <a:solidFill>
                  <a:srgbClr val="211D1E"/>
                </a:solidFill>
                <a:latin typeface="方正黑体...."/>
              </a:rPr>
              <a:t>墙式栽培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二、社会生产劳动实践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355578"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畜牧技能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畜牧业主要包括牛、马、驴、骡、骆驼、猪、羊、鸡、鸭、鹅、兔等家畜家禽饲养业，以及鹿、貂、水獭、麝等野生经济动物驯养业。畜牧业与种植业并列为农业生产的两大支柱。发展畜牧业必须根据各地的自然经济条件，因地制宜，发挥自身优势。畜牧业养殖技术包括培育和繁殖，其中养殖技术包括生猪养殖技术、家畜养殖技术、水产动植物养殖技术、特种养殖技术几大类。</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服务业从业精神</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）换位思考。</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）服务意识。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）顾客至上。</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 name="文本框 2"/>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（二）社会生产的技能要求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499235" y="2397489"/>
            <a:ext cx="9355578"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创业是指基于技术创新、产品创新、品牌创新、服务创新、商业模式创新、管理创新、组织创新、市场创新、渠道创新等方面的某一点或几点创新而进行的创业活动。创新强调的是开拓性与原创性，而创业强调的是通过实际行动获取利益的行为。创新是创新创业的特质，创业是创新创业的目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（一）创新创业概述</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499235" y="4144105"/>
            <a:ext cx="9355578" cy="115685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高风险</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高回报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促进上升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custDataLst>
              <p:tags r:id="rId9"/>
            </p:custDataLst>
          </p:nvPr>
        </p:nvSpPr>
        <p:spPr>
          <a:xfrm>
            <a:off x="1295489" y="3805551"/>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（二）创新创业的特点</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10"/>
            </p:custDataLst>
          </p:nvPr>
        </p:nvPicPr>
        <p:blipFill>
          <a:blip r:embed="rId11"/>
          <a:stretch>
            <a:fillRect/>
          </a:stretch>
        </p:blipFill>
        <p:spPr>
          <a:xfrm>
            <a:off x="6897371" y="3714136"/>
            <a:ext cx="4709568" cy="281202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355578"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优势</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）职业院校学生往往对未来充满希望，他们有着年轻的血液、充满激情，以及“初生牛犊不怕虎”的精神。</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）职业院校学生在学校学到了很多理论性的知识，有着较高层次的技术优势。“用智力换资本”是职业院校学生创业的特色和必然之路。</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）现代职业院校学生有创新精神，有对传统观念和传统行业挑战的信心及欲望，而这种创新精神也往往成为职业院校学生创业的动力源泉，成为他们成功创业的精神基础。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）职业院校学生创业能提高自己的能力，增长社会实践经验，通过成功创业，实现自己的理想，证明自己的价值。</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 name="文本框 2"/>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（三）职业院校学生创新创业的优势与弊端</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499235" y="2397489"/>
            <a:ext cx="9355578" cy="300351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弊端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）职业院校学生社会经验不足，常常盲目乐观，没有充足的心理准备。对于创业中的挫折和失败，许多创业者感到十分痛苦茫然，甚至沮丧消沉。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）急于求成、缺乏市场意识及商业管理经验。职业院校学生虽然掌握了一定的书本知识，但终究缺乏必要的实践能力和经营管理经验，对市场营销等缺乏足够的认识，很难一下子胜任企业经理人的角色。</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）职业院校学生对创业的理解还停留在仅有的美妙想法与概念上。</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）职业院校学生的市场观念较为淡薄，很少涉及技术或产品的市场空间。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（三）职业院校学生创新创业的优势与弊端</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社会</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三、创新创业劳动实践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355578" cy="2264851"/>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自我认知及科学规划</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胆识和魄力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团队管理、信息管理、目标管理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学习</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社会交往能力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保持身心健康</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 name="文本框 2"/>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（四）职业院校学生创新创业所需基本能力</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8"/>
            </p:custDataLst>
          </p:nvPr>
        </p:nvPicPr>
        <p:blipFill>
          <a:blip r:embed="rId9"/>
          <a:stretch>
            <a:fillRect/>
          </a:stretch>
        </p:blipFill>
        <p:spPr>
          <a:xfrm>
            <a:off x="5568960" y="1632230"/>
            <a:ext cx="5846292" cy="4381870"/>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家庭劳</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一、家务劳动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499235" y="2397489"/>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家务劳动是指家庭成员在日常的家庭生活中必须从事的一种无报酬劳动，包括洗衣做饭、照看孩子、购买日用品、清洁卫生、照顾老人或病人等。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（一）家务劳动的概念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448948" y="3978993"/>
            <a:ext cx="9294103"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劳动不只是洗衣、做饭、打扫卫生，更是务实、做事、操作、实践，劳动教育的意义贵在让人用身体丈量物理和心灵的世界。</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家庭清洁包含电器清洁、门窗清洁等内容。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custDataLst>
              <p:tags r:id="rId9"/>
            </p:custDataLst>
          </p:nvPr>
        </p:nvSpPr>
        <p:spPr>
          <a:xfrm>
            <a:off x="1295489" y="3503712"/>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（二）家务劳动技能</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家庭劳</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二、家庭护理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313073" y="2171347"/>
            <a:ext cx="9294103" cy="411151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家庭护理是指对患有严重疾病综合征、身体功能失调、慢性精神功能障碍等患者提供的照护。</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）食物的需要：注意老人的膳食营养，为家中不能自理的老人喂食和喂水。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）排泄的需要：帮助不能自理的老人进行排便、排尿，及时清除排泄物。</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）舒适的需要：营造安静、清洁、温度适宜的休养环境。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）活动和休息的需要：帮助老人适当活动，并尽可能促进老人正常睡眠。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）安全的需要：防止老年人跌倒、噎食、误吸、损伤，保持皮肤的完整。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）爱和归属的需要：营造良好的休养环境和人际环境，促进老人的人际交往，帮助老人及时与家人联系与沟通，并给予精神上的关心。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）尊重的需要：运用沟通技巧，维护老年人的自尊，保护老年人的隐私。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）审美的需要：协助老年人完成容貌、衣着修饰，使其保持良好的精神状态。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在协助满足老年人的基本需要时，还需要为老年人提供一些生活照料服务。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三、劳动教育的特征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61985"/>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劳动教育的对象是在校学生，换句话说，参加劳动教育的主体是学生本人，而不是他人。结合参与主体的特点对于学生劳动教育至关重要。全社会都应该共同关注，让学生回归生活，在生活中体验劳动，在劳动中体会快乐。</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（三）主体性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961370"/>
            <a:ext cx="9294103" cy="830997"/>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技能性，也叫技术性，它是新时期学生劳动教育的一个重要特点。劳动的技术性特点要求我们在一些有技术性的复杂劳动组织中，使学生既养成劳动观念，提升劳动技能。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622816"/>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（四）技能性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家庭劳</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三、餐饮劳动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313073" y="2171347"/>
            <a:ext cx="9294103" cy="2264851"/>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家庭餐饮劳动包含调理家人营养搭配、买菜、洗菜、煮饭、洗碗刷锅、收拾饭桌等内容。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家庭营养膳食调理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鱼类原料的初步加工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和面和发面加工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蒸米饭的方法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8" name="图片 7" descr="图片包含 室内, 桌子, 食物, 披萨&#10;&#10;描述已自动生成"/>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6096000" y="3303772"/>
            <a:ext cx="4762500"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223125" cy="460375"/>
            <a:chOff x="438150" y="641350"/>
            <a:chExt cx="6040822" cy="460375"/>
          </a:xfrm>
        </p:grpSpPr>
        <p:sp>
          <p:nvSpPr>
            <p:cNvPr id="10" name="文本框 9"/>
            <p:cNvSpPr txBox="1"/>
            <p:nvPr>
              <p:custDataLst>
                <p:tags r:id="rId1"/>
              </p:custDataLst>
            </p:nvPr>
          </p:nvSpPr>
          <p:spPr>
            <a:xfrm>
              <a:off x="843881" y="641350"/>
              <a:ext cx="5635091"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家庭劳</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5617566"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四、家庭维修</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313073" y="2171347"/>
            <a:ext cx="9294103" cy="2264851"/>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维修包括家庭空气治理、水暖检修、电路检修、家具维修及保养、地面维修及保养、门窗检修、家用电器检修、房顶检修等内容。以上维修一般需要专业人员的指导或完全由专业人员操作，职业院校学生可以学习一些简单的手工操作，做好维修预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家庭空气治理简单方法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电路维修简单方法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无痕墙面挂钩安装的方法</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4" name="图片 3"/>
          <p:cNvPicPr>
            <a:picLocks noChangeAspect="1"/>
          </p:cNvPicPr>
          <p:nvPr>
            <p:custDataLst>
              <p:tags r:id="rId7"/>
            </p:custDataLst>
          </p:nvPr>
        </p:nvPicPr>
        <p:blipFill>
          <a:blip r:embed="rId8"/>
          <a:stretch>
            <a:fillRect/>
          </a:stretch>
        </p:blipFill>
        <p:spPr>
          <a:xfrm>
            <a:off x="6963346" y="3089616"/>
            <a:ext cx="4504580" cy="338984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78818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628629"/>
            <a:ext cx="9294103" cy="2264851"/>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获取实习信息</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学生可以从以下渠道获取实习信息：学校公示栏、各地方人力资源和社会保障局（人社保）、各大企业官网。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结合自身专业或兴趣选择实习岗位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在实习中探索个人职业定位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在实习中提高自身综合能力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29007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（一）假期实习指南</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实习初期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）熟悉环境，不做局外人。实习开始后，尽快熟悉环境，除了自己部门的业务内容，还要大致了解其他部门的情况。学习使用打印机、扫描仪等办公设备。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）搞清业务关键词。对领导、同事提及的专业名词，做到心中不留疑，第一时间请教他人或查阅相关资料，明白其所指。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）多听、多想、多自学。凡事多留心，多问为什么，同时还要学会自学，特别是通过看报告、旁听会议等各种渠道尽快了解工作内容及业务流程。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6" y="2397489"/>
            <a:ext cx="8755810" cy="263418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实习中期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）以正式员工的标准要求自己。要把自己当成一个有工作责任感的职场人，积极尝试承担新工作。</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）做事靠谱、有章法。搞清工作任务，及时汇报工作进度，遇到问题先想解决办法再寻求帮助，按时保质保量地完成工作。</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）多总结，多反思。要学会回顾工作、总结经验、思考不足。认真思考这项工作的重点环节是什么，如何避免出错，如何改进，如何更好地应对突发状况等。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一、假期实习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6" y="2397489"/>
            <a:ext cx="8824636" cy="300351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实习结束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）请实习单位提供一份实习鉴定，并签字盖章。实习鉴定应写明实习岗位、岗位描述、实习过程中完成的工作或项目、工作评价等。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）总结实习，并更新自己的简历。总结实习中的问题和收获，反思自己在哪些方面仍需要提升。及时更新简历，为毕业求职做好准备。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）保持联络，获取有效信息。如果有意毕业后到实习单位求职，可根据自身情况申请适当延长实习时间。离开实习单位后，继续保持与单位同事的联络，及时了解业务发展，第一时间获得相关招聘信息。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（二）假期实习实务</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二、假期兼职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6" y="2397489"/>
            <a:ext cx="8824636" cy="418191"/>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培训陷阱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押金”陷阱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黑中介陷阱</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（一）假期兼职陷阱</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499236" y="3353409"/>
            <a:ext cx="8824636" cy="1526187"/>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若兼职者与用人单位签订了合同，则认为该兼职属于劳动关系；若双方当事人未签订合同也未达成口头协议，则认为该兼职属于劳务关系。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学生在从事兼职活动时，应仔细了解自己与用人单位之间的各项权利义务，注意保护自己的合法权益。对于双方之间的法律关系及权利义务，最好能通过书面合同的形式加以确认。</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custDataLst>
              <p:tags r:id="rId9"/>
            </p:custDataLst>
          </p:nvPr>
        </p:nvSpPr>
        <p:spPr>
          <a:xfrm>
            <a:off x="1295489" y="301485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（二）兼职劳动关系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6" y="2397489"/>
            <a:ext cx="8824636"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确定顶岗实习单位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职业学校学生实习管理规定</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，职业学校学生进行顶岗实习可由学校统一安排实习单位，也可经学校批准自行选择实习单位。</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了解顶岗实习单位的情况</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确定顶岗实习单位后，学生要通过各种途径充分了解实习单位的相关情况，主要包括实习单位的基本信息、企业文化、管理制度等，以提前做好相应准备，顺利开展顶岗实习工作。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了解顶岗实习岗位的相关要求。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为了更好地完成顶岗实习工作，学生应该详细了解顶岗实习岗位的相关要求，包括岗位职责、工作时间、应具备的能力要求等，以便在上岗前做好充分的心理准备和能力准备。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（一）了解顶岗实习单位</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6" y="2397489"/>
            <a:ext cx="8824636"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顶岗实习协议的内容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职业学校学生实习管理规定</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参加顶岗实习前，职业院校、实习单位、学生三方应签订实习协议，协议文本由当事方各执一份。未按规定签订实习协议的，不得安排学生实习。实习协议应明确各方的责任、权利和义务，协议约定的内容不得违反相关法律法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一般来说，顶岗实习协议应该包括以下基本内容：（</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）各方基本信息。（</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）实习时间。实习起始与结束的时间，即实习期限。（</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）实习岗位与工作内容、工作时间。（</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）实习期间的食宿和休假安排。（</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）实习报酬及支付方式。（</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）实习期间劳动保护和劳动安全、卫生、职业病危害防护条件。（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）责任保险与伤亡事故处理办法，对不属于保险赔付范围或者超出保险赔付额度部分的约定责任。（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）违约责任。（</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）其他事项。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（二）签订顶岗实习协议</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职业场域劳动的教育价值及工匠精神养成</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6037105"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三、顶岗实习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6" y="2397489"/>
            <a:ext cx="8824636"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签订顶岗实习协议的注意事项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签订顶岗实习协议前，学生要仔细阅读所拿到的顶岗实习协议，逐项审查以下内容：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）顶岗实习单位的基本信息是否与之前所了解的一致，单位的法定代表人或指定负责人是否是有效主体。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）实习时间和内容是否与学校的安排一致，实习地点是否与之前所商议的一致，实习期间的食宿安排是否合理。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）协议中约定的实习工作时间和休假安排是否符合相关法律法规的规定。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）协议中是否明确约定了实习报酬及支付方式。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）协议中是否明确了工伤、意外伤害等的责任承担方和保险承担方。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（二）签订顶岗实习协议</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四、劳动教育的意义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830997"/>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首先，开展劳动教育是遵循马克思主义教育思想的必然要求。其次，开展劳动教育是构建高质量教育体系和高水平人才培养体系的必然要求。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（一）必然要求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628084"/>
            <a:ext cx="9294103" cy="2677656"/>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是劳动和教育的有机结合，一方面发挥了劳动的效用，通过利用和总结实践经验实现了理论和实践相结合、知行合一，人们得以在实践中学习、在学习中实践；另一方面发挥了教育的效用，深化了学生对于劳动生产知识和技术的认识与理解，提高了学生的劳动实践能力以及分析和解决问题的水平。</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贯彻落实党的教育方针，把“劳”作为培养目标之一，在职业院校开展多种形式的劳动教育，是当前社会现实的需要，更是年轻一代成为实现中华民族伟大复兴中国梦的社会主义事业建设者和接班人的需要。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28953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（二）客观需要</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202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07</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85" y="2259330"/>
            <a:ext cx="6484620" cy="706755"/>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劳动权益保障与劳动安全</a:t>
            </a:r>
            <a:endPar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301490" y="3300730"/>
            <a:ext cx="5600700" cy="216852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第一节 劳动合同及其履行 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第二节 劳动权益与社会保障 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第三节 遵守安全规程和日常安全防范 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四节 劳动保护与安全常识</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478" y="2122488"/>
            <a:ext cx="461010" cy="520065"/>
          </a:xfrm>
          <a:prstGeom prst="bentConnector4">
            <a:avLst>
              <a:gd name="adj1" fmla="val -51722"/>
              <a:gd name="adj2" fmla="val 145726"/>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85" y="2613025"/>
            <a:ext cx="520065" cy="461010"/>
          </a:xfrm>
          <a:prstGeom prst="bentConnector4">
            <a:avLst>
              <a:gd name="adj1" fmla="val -45788"/>
              <a:gd name="adj2" fmla="val 151653"/>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nvSpPr>
        <p:spPr>
          <a:xfrm>
            <a:off x="1524000" y="2049145"/>
            <a:ext cx="8213725" cy="2168525"/>
          </a:xfrm>
          <a:prstGeom prst="rect">
            <a:avLst/>
          </a:prstGeom>
          <a:noFill/>
        </p:spPr>
        <p:txBody>
          <a:bodyPr wrap="square" rtlCol="0" anchor="t">
            <a:spAutoFit/>
          </a:bodyPr>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《中华人民共和国劳动法》（以下简称《劳动法》）规定，劳动合同是劳动者与用工单位之间确立劳动关系、明确双方权利和义务的协议。</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dirty="0" smtClean="0">
                <a:solidFill>
                  <a:schemeClr val="tx2">
                    <a:lumMod val="75000"/>
                  </a:schemeClr>
                </a:solidFill>
                <a:latin typeface="思源黑体 CN Light" panose="020B0300000000000000" pitchFamily="34" charset="-122"/>
                <a:ea typeface="思源黑体 CN Light" panose="020B0300000000000000" pitchFamily="34" charset="-122"/>
              </a:rPr>
              <a:t>   </a:t>
            </a:r>
            <a:r>
              <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rPr>
              <a:t>建立劳动关系时应当订立劳动合同，并且订立和变更劳动合同应当遵循平等自愿、协商一致的原则，不得违反法律、行政法规的规定。劳动合同依法订立即具有法律约束力，当事人必须履行劳动合同规定的义务。</a:t>
            </a:r>
            <a:endParaRPr lang="zh-CN" altLang="en-US"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5"/>
            </p:custDataLst>
          </p:nvPr>
        </p:nvSpPr>
        <p:spPr>
          <a:xfrm>
            <a:off x="977942" y="155704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一、了解劳动合同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77942" y="155704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一、了解劳动合同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95489" y="205893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（一）劳动合同必备条款</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3048000" y="2590800"/>
            <a:ext cx="6096000" cy="341503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我国《劳动法》第十九条规定，劳动合同应当以书面形式订立，并具备以下条款：</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（一）劳动合同期限；</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（二）工作内容；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（三）劳动保护和劳动条件；</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（四）劳动报酬；</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（五）劳动纪律；</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（六）劳动合同终止的条件；</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（七）违反劳动合同的责任。</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一、了解劳动合同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95489" y="185446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（一）劳动合同必备条款</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3" name="文本框 2"/>
          <p:cNvSpPr txBox="1"/>
          <p:nvPr/>
        </p:nvSpPr>
        <p:spPr>
          <a:xfrm>
            <a:off x="2425700" y="2162175"/>
            <a:ext cx="7498715" cy="4523105"/>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《中华人民共和国劳动合同法》（以下简称《劳动合同法》）对劳动合同的内容做了进一步的规定。第十七条规定：</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劳动合同应当具备以下条款：</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  （一）用人单位的名称、住所和法定代表人或者主要负责人；</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  （二）劳动者的姓名、住址和居民身份证或者其他有效身份证件号码；</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  （三）劳动合同期限；</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  （四）工作内容和工作地点；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  （五）工作时间和休息休假；</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  （六）劳动报酬；</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  （七）社会保险；</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  （八）劳动保护、劳动条件和职业危害防护；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  （九）法律、法规规定应当纳入劳动合同的其他事项。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一、了解劳动合同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562100" y="2258060"/>
            <a:ext cx="9328785" cy="378460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签订劳动合同时要注意以下事项：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用人单位自用工之日起超过一个月不满一年未与劳动者订立书面劳动合同的，应当依照《劳动合同法》的规定向劳动者每月支付两倍的工资（两倍工资的起算时间为用工之日起满一个月的次日，截止时间为补订书面劳动合同的前一日），并与劳动者补订书面劳动合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劳动合同履行地与用人单位注册地不一致的，有关劳动者的最低工资标准、劳动保护、劳动条件、职业危害防护和本地区上年度职工月平均工资标准等事项，按照劳动合同履行地的有关规定执行；用人单位注册地的有关标准高于劳动合同履行地的有关标准，且用人单位与劳动者约定按照用人单位注册地的有关规定执行的，从其约定。</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（3）劳动者在试用期的工资不得低于本单位相同岗位最低档工资的80%或者不得低于劳动合同约定工资的80%，并不得低于用人单位所在地的最低工资标准。</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6"/>
            </p:custDataLst>
          </p:nvPr>
        </p:nvSpPr>
        <p:spPr>
          <a:xfrm>
            <a:off x="1295489" y="185446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（二）劳动合同注意事项</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一、了解劳动合同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562100" y="2211705"/>
            <a:ext cx="9328785" cy="341503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签订劳动合同时要注意以下事项：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（8）职工连续工作满10年的起始时间，应当自用人单位用工之日起计算，包括《劳</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动合同法》施行前的工作年限。</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（9）用人单位与劳动者不得在《劳动合同法》规定的劳动合同终止情形之外约定其</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他的劳动合同终止条件。</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（10）劳动者非因本人原因从原用人单位被安排到新用人单位工作的，劳动者在原用</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人单位的工作年限合并计算为新用人单位的工作年限。原用人单位已经向劳动者支付经济</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补偿的，新用人单位在依法解除、终止劳动合同计算支付经济补偿的工作年限时，不再计</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算劳动者在原用人单位的工作年限。</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6"/>
            </p:custDataLst>
          </p:nvPr>
        </p:nvSpPr>
        <p:spPr>
          <a:xfrm>
            <a:off x="1295489" y="185446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（二）劳动合同注意事项</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二、劳动合同的履行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nvSpPr>
        <p:spPr>
          <a:xfrm>
            <a:off x="1496695" y="1906270"/>
            <a:ext cx="8862695" cy="341503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劳动合同应当履行的几种情形：</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（1）用人单位应当按照劳动合同约定和国家规定，向劳动者及时足额支付劳动报酬。用人单位拖欠或者未足额支付劳动报酬的，劳动者可以依法向当地人民法院申请支付令，人民法院应当依法发出支付令。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（2）用人单位应当严格执行劳动定额标准，不得强迫或者变相强迫劳动者加班。用人单位安排加班的，应当按照国家有关规定向劳动者支付加班费。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（3）劳动者拒绝用人单位管理人员违章指挥、强令冒险作业的，不视为违反劳动合同。劳动者对危害生命安全和身体健康的劳动条件，有权对用人单位提出批评、检举和控告。</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（4）用人单位变更名称、法定代表人、主要负责人或者投资人等事项，不影响劳动合同的履行。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劳动合同及其履行</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二、劳动合同的履行</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nvSpPr>
        <p:spPr>
          <a:xfrm>
            <a:off x="1887220" y="1787525"/>
            <a:ext cx="8862695" cy="415417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劳动合同应当履行的几种情形：</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（1）用人单位应当按照劳动合同约定和国家规定，向劳动者及时足额支付劳动报酬。用人单位拖欠或者未足额支付劳动报酬的，劳动者可以依法向当地人民法院申请支付令，人民法院应当依法发出支付令。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（2）用人单位应当严格执行劳动定额标准，不得强迫或者变相强迫劳动者加班。用人单位安排加班的，应当按照国家有关规定向劳动者支付加班费。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（3）劳动者拒绝用人单位管理人员违章指挥、强令冒险作业的，不视为违反劳动合同。劳动者对危害生命安全和身体健康的劳动条件，有权对用人单位提出批评、检举和控告。</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（4）用人单位变更名称、法定代表人、主要负责人或者投资人等事项，不影响劳动合同的履行。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（5）用人单位发生合并或者分立等情况，原劳动合同继续有效，劳动合同由承继其权利和义务的用人单位继续履行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一、劳动权益</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2471420" y="2381250"/>
            <a:ext cx="8436610" cy="378460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劳动权益是劳动权利和劳动收益的统称。劳动收益是劳动者劳动之后获得的报酬，而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劳动权利包括以下几方面：</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（1）平等就业的权利。劳动者有平等就业的权利，不因民族、种族、性别、宗教信</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仰不同而受歧视，用人单位在招聘时不得设置不合理的限制条件。</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（2）签订书面劳动合同的权利。我国劳动法规定用人单位应自用工之日起一个月内</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与劳动者签订书面劳动合同。</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享受劳动报酬、社会福利、休息休假的权利。劳动者依法享有获得基本工资、绩效工资、加班工资、奖金奖励、津贴等劳动报酬的权利，用人单位需按劳动合同约定和公司制度规定的时间以货币形式进行支付，且劳动者在正常提供劳动的情况下，其获得的劳动报酬应不低于当地最低工资标准。</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（一）劳动者拥有的劳动权益</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一、劳动权益</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（一）劳动者拥有的劳动权益</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3" name="文本框 2"/>
          <p:cNvSpPr txBox="1"/>
          <p:nvPr/>
        </p:nvSpPr>
        <p:spPr>
          <a:xfrm>
            <a:off x="1422400" y="2381250"/>
            <a:ext cx="9385300" cy="193802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享受劳动保护的权利。用人单位应当为劳动者提供必要的劳动安全防护用品，特别是高危高风险行业的劳动者，如建筑工人、煤矿工人等。针对女职工，用人单位不得安排女职工从事不适宜其身体情况的工作内容，特别是“四期”（经期、孕期、产期、哺乳期）的女职工。</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（5）维护劳动关系稳定的权利。用人单位与劳动者建立劳动关系后，不得随意变更劳动合同内容，包括岗位变更、工作内容变更、薪资变更、工作地点变更等。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一、工匠精神的基本内涵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39415" y="2012929"/>
            <a:ext cx="9294103" cy="2308324"/>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工匠精神的核心是对品质的追求，工匠精神的目标是打造本行业的精品，其基本内涵包括以下几个方面：</a:t>
            </a:r>
            <a:endPar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工匠精神指向的是一种高尚的价值观和工作观。</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工匠精神的基础是一流的人品和良好的心理素质。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工匠精神的核心理念是对品质的无限追求。</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工匠精神的内涵在不同的历史时期和不同的产业结构中有着不同的侧重体现。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一、劳动权益</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（二）维护劳动权益</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748155" y="2162175"/>
            <a:ext cx="9115425" cy="403098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当劳动者与单位发生劳资纠纷时，可以通过以下渠道维护自身权益：</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（1）到劳动保障监察部门投诉。遇到拖欠工资、克扣工资的情况，劳动者可以直接到当地劳动保障监察部门进行投诉。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（2）向调解组织申请调解。因劳动报酬发生争议时，劳动者可书面或者口头向企业劳动争议委员会、基层人民调解组织及乡镇、街道具有劳动争议调解职能的组织申请调解。</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（3）向劳动部门申请仲裁。调解组织15日内未作出调解协议的，劳动者可申请仲裁。劳动者也可以在劳动关系存续期间及劳动关系终止一年内，不经调解，直接向当地劳动争议仲裁委员会申请仲裁。</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（4）向人民法院提起民事诉讼。</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劳动仲裁委员会逾期未作出仲裁裁决的，劳动者可以直接向人民法院提起诉讼。劳动者也可以不经仲裁直接向人民法院提起诉讼。若人民法院不立案，劳动者可以向人民检察院申诉。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algn="l"/>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一、劳动权益</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（三）实习生劳动权益及劳动安全保障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748155" y="2534285"/>
            <a:ext cx="9115425" cy="2676525"/>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教育部等部门联合印发的《职业学校学生实习管理规定》明确规定：</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①职业学校、实习单位、学生三方未按照规定签订实习协议的，不得安排学生实习。</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②不得安排学生到酒吧、夜总会、歌厅、洗浴中心、电子游戏厅、网吧等营业性娱乐场所实习。</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③不得安排学生加班和上夜班。</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④顶岗实习报酬，原则上不低于本单位相同岗位试用期工资标准的80%。</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⑤实习单位不得向学生收取实习押金。</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⑥未满18周岁的学生参加跟岗实习、顶岗实习应取得学生监护人签字的知情同意书。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一、劳动权益</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（三）实习生劳动权益及劳动安全保障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314575"/>
            <a:ext cx="9115425" cy="341503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实习生在实习期间注意劳动安全，应该做到：</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①严格遵守工作纪律，坚持做到不迟到、不早退、不串岗、不脱岗，顶岗工作期间不办私事，工作之余不私自外出，遇事请假。</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②加强安全防范意识，注意交通安全、防触电、防溺水、防中毒、防雷电。</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③严格遵守岗位操作规程和安全管理制度，严防机械事故、人身伤亡事故等工作责任事故及人身安全事故的发生。</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④实习过程中，严格检查设备和场地，凡发现不符合安全生产要求，有进入危险厂房、接触危险设备、进入危险场地可能的，学生应及时向实习指导教师反映，有权停止操作，待检查合格后再进行操作。</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二、社会保障</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（一）社会保障制度</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500630"/>
            <a:ext cx="9115425" cy="156845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社会保险是社会保障制度的核心内容。社会保险是指国家通过法律强制实施，为工薪劳动者在年老、疾病、生育、失业以及遭受职业伤害的情况下，提供必要的物质帮助的制度。社会保险项目分为养老保险、失业保险、医疗保险、工伤保险和生育保险。我国职工还有另一项保障，即住房公积金。加上以上五种保险，统称为“五险一金”。</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二、社会保障</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854465"/>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（一）社会保障制度</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500630"/>
            <a:ext cx="9115425" cy="3415030"/>
          </a:xfrm>
          <a:prstGeom prst="rect">
            <a:avLst/>
          </a:prstGeom>
          <a:noFill/>
        </p:spPr>
        <p:txBody>
          <a:bodyPr wrap="square" rtlCol="0" anchor="t">
            <a:spAutoFit/>
          </a:bodyPr>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社会保险是社会保障制度的核心内容。社会保险是指国家通过法律强制实施，为工薪劳动者在年老、疾病、生育、失业以及遭受职业伤害的情况下，提供必要的物质帮助的制度。社会保险项目分为养老保险、失业保险、医疗保险、工伤保险和生育保险。我国职工还有另一项保障，即住房公积金。加上以上五种保险，统称为“五险一金”。</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1.</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养老保险制度，是指缴费达到法定期限并且个人达到法定退休年龄后，国家和社会提供物质帮助以保证因年老而退出劳动领域者拥有稳定、可靠的生活来源的社会保险制度。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2.</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失业保险制度，是指国家为因失业而暂时失去工资收入的社会成员提供物质帮助，以保障失业人员的基本生活，维持劳动力的再生产，为失业人员重新就业创造条件的一项社会保险制度。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二、社会保障</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787790"/>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（一）社会保障制度</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381250"/>
            <a:ext cx="9115425" cy="3784600"/>
          </a:xfrm>
          <a:prstGeom prst="rect">
            <a:avLst/>
          </a:prstGeom>
          <a:noFill/>
        </p:spPr>
        <p:txBody>
          <a:bodyPr wrap="square" rtlCol="0" anchor="t">
            <a:spAutoFit/>
          </a:bodyPr>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3.</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医疗保险制度，是指按照国家规定缴纳一定比例的医疗保险费，在参保人因患病和意外伤害而就医诊疗时，由医疗保险基金支付一定医疗费用的社会保险制度。医疗保险制度由职工基本医疗保险制度、新型农村合作医疗制度、城镇居民基本医疗保险制度三个部分组成。</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4.</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工伤保险制度，是指由用人单位缴纳工伤保险费，对劳动者因工作原因遭受意外伤害或者职业病，从而造成死亡、暂时或者永久丧失劳动能力时，给予职工及其相关人员工伤保险待遇的一项社会保险制度。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5.</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生育保险制度，是指由用人单位缴纳保险费，其职工按照国家规定享受生育保险待遇的一项社会保险制度。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6.</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住房公积金，是指国家机关和事业单位、国有企业、城镇集体企业、外商投资企业、城镇私营企业及其他城镇企业和事业单位、民办非企业单位、社会团体及其在职职工对等缴存的长期住房储蓄。</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二、社会保障</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787790"/>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（二）获得社会保障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381250"/>
            <a:ext cx="9115425" cy="3415030"/>
          </a:xfrm>
          <a:prstGeom prst="rect">
            <a:avLst/>
          </a:prstGeom>
          <a:noFill/>
        </p:spPr>
        <p:txBody>
          <a:bodyPr wrap="square" rtlCol="0" anchor="t">
            <a:spAutoFit/>
          </a:bodyPr>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1.</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职工入职后，企业每个月在核算工资时，也需同时核算“五险一金”的金额，为职工足额缴纳相应费用。如果用人单位没有按时足额缴纳，有关行政部门有权处以1倍以上、3倍以下的罚款。</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2.</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职工必须缴费满15年，才能享受基本养老保险待遇，但并不代表缴满15年就可以不缴费，只要职工与用人单位建立劳动关系，就应按规定缴费。职工达到法定退休年龄但缴费不足15年的，可以在缴费至满15年后享受基本养老保险待遇。</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3.</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基本医疗保险费由用人单位和职工共同缴纳。用人单位缴费率应控制在职工工资总额的6%左右，职工缴费率一般为本人工资收入的2%。</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alt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4.</a:t>
            </a: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工伤保险实行用人单位单方缴费制度，用人单位为本单位职工缴纳工伤保险费，职工不缴纳工伤保险费，职工在受到工伤事故伤害时由工伤保险基金为其提供相应的工伤保险待遇。</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劳动权益与社会保障</a:t>
              </a:r>
              <a:endPar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86485"/>
              <a:ext cx="3596878" cy="889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二、社会保障</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295489" y="1787790"/>
            <a:ext cx="4565484" cy="460375"/>
          </a:xfrm>
          <a:prstGeom prst="rect">
            <a:avLst/>
          </a:prstGeom>
          <a:noFill/>
        </p:spPr>
        <p:txBody>
          <a:bodyPr wrap="square" rtlCol="0">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（二）获得社会保障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 name="文本框 1"/>
          <p:cNvSpPr txBox="1"/>
          <p:nvPr/>
        </p:nvSpPr>
        <p:spPr>
          <a:xfrm>
            <a:off x="1655445" y="2247900"/>
            <a:ext cx="9115425" cy="3046095"/>
          </a:xfrm>
          <a:prstGeom prst="rect">
            <a:avLst/>
          </a:prstGeom>
          <a:noFill/>
        </p:spPr>
        <p:txBody>
          <a:bodyPr wrap="square" rtlCol="0" anchor="t">
            <a:spAutoFit/>
          </a:bodyPr>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5.</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失业保险由用人单位和职工共同缴纳。失业人员失业前，用人单位和本人累计缴费满1年不足5年的，领取失业保险金的期限最长为12个月；累计缴费满5年不足10年的，领取失业保险金的期限最长为18个月；累计缴费10年以上的，领取失业保险金的期限最长为24个月。重新就业后，再次失业的，缴费时间重新计算，领取失业保险金的期限与前次失业应当领取而尚未领取的失业保险金的期限合并计算，最长不超过24个月。</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6.</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生育保险费由用人单位按照国家规定缴纳，职工不缴纳生育保险费。</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7.</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住房公积金由单位和职工共同缴纳。城镇个体工商户、自由职业人员也可以申请缴存住房公积金，月缴存基数原则上按照缴存人上一年度月平均纳税收入计算。</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遵守安全规程和日常安全防范</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92457"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一、遵守劳动安全卫生操作规程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538605" y="1941195"/>
            <a:ext cx="9115425" cy="3784600"/>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劳动者在劳动过程中要自觉执行劳动安全卫生规程，必须做到：</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①遵守劳动纪律。劳动纪律是组织社会劳动的基础，是进行共同工作所必需的。劳动纪律要求劳动者在共同劳动过程中遵守一定的规则和秩序，听从管理者的指挥和调度。劳动纪律是每个劳动者按照规定的时间、质量、程序和方法完成自己所承担的生产任务或工作任务的行为准则。</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②遵守职业道德。职业道德是所有从业人员在职业活动中应该遵循的行为准则，涵盖了从业人员与服务对象、职业与职工、职业与职业之间的关系。我国的职业道德，是以为人民服务为核心的社会主义道德在职业活动中的体现。其基本要求是：爱岗敬业、诚实守信、办事公道、服务群众、奉献社会。</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③执行劳动安全卫生规程。执行劳动安全卫生规程不仅对劳动者的生命和健康有利，也能防止、消除生产过程中的各种职业危害，保证生产顺利进行。</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遵守安全规程和日常安全防范</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68070"/>
              <a:ext cx="4692457" cy="2730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二、日常安全防范措施</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473200" y="1787525"/>
            <a:ext cx="9811385" cy="4892675"/>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青少年在学校以及劳动中应该如何保护自己的安全呢？青少年必须做到：</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①服装得体。换好适合劳动的服装，服装以透气、舒适为宜。</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②正确使用工具。熟悉劳动工具的正确使用方法，避免因方法不当而对自己或他人造成伤害。</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③了解安全常识。准备工作中最重要的一项，就是要了解该项劳动的安全常识，避免在劳动中发生危险情况。</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④遵守劳动纪律。服从分配听指挥，在劳动中要做到劳动时不和同学玩耍、打闹，特别是使用工具时严禁嬉戏、追逐、打闹；必须在指定范围内参加劳动；不擅自改变劳动的有关规定。</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⑤虚心请教。掌握劳动要领不仅能提高劳动的速度和质量，而且能避免事故的发生，要做到认真听取老师或师傅的讲课，记住劳动的程序，领会劳动的操作要领。⑥切忌蛮干，量力而行。每个人的体质不同，力气有大有小，盲目蛮干会伤害身体，青少年处于生长时期，更要注意保护身体。</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⑦远离危险物品。劳动时不要接触有害物质，如硫酸、农药等；不随便触摸、玩弄电器及电源开关等；应远离没有防护装置的传送带、砂轮、电锯等危险劳动工具，以免发生意外；注意个人卫生，尤其是在劳动中接触农药等有害物质的，要及时洗手，避免因不小心导致农药中毒。</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499235" y="3456831"/>
            <a:ext cx="9294103" cy="792653"/>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敬业是从业者基于对职业的敬畏和热爱而产生的一种全身心投入的认认真真、尽职尽责的职业精神状态。</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3176951"/>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（一）敬业</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nvSpPr>
        <p:spPr>
          <a:xfrm>
            <a:off x="1499235" y="1936017"/>
            <a:ext cx="9294103" cy="1161985"/>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的基本要素包括爱岗敬业、团结协作、精益求精、认真专注、创新创造等几个方面的内容。工匠在工作中全力以赴完成工作并力求达到极致，工匠具有的这些品质超越了普通劳动者的精神品质，是工匠精神的外在表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1499235" y="4582511"/>
            <a:ext cx="9294103" cy="1161985"/>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谓“协作”，是指团队成员的分工合作。与传统工匠不同，新时代工匠尤其是产业工人的生产方式已不再是手工作坊，而是大机器生产，工匠们所承担的工作只是众多工序中的一小部分。团队需要的是“协作共进”，而不是各自为战。因此，“协作”是现代工匠精神的要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95489" y="4301647"/>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（二）协作</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一、了解劳动保护用品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407795" y="2065020"/>
            <a:ext cx="9811385" cy="3415030"/>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劳动防护用品是为了保护劳动者在生产过程中的安全和健康而发放给劳动者个人使用的防护用品。</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防护用品的作用：用于防护有灼伤、烫伤或者容易发生机械外伤等危险的操作；用于防护在强烈辐射或者低温条件下的操作；用于防护散放毒性、刺激性、感染性物质或者大量粉尘的操作等。正确佩戴劳保用品可以使从业人员在劳动过程中避免遭受或减轻事故伤害及职业危害，是保障从业人员人身安全与健康的重要措施，也是保障生产经营单位安全生产的基础。</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防护用品可分为头部护具、呼吸护具、眼部护具、听力护具、脚部护具、手部护具、身体护具、防坠落护具、护肤用品九类。头部护具是用于保护头部，防撞击、挤压伤害、防物料喷溅、防粉尘等的护具，主要有玻璃钢安全帽、塑料安全帽、橡胶矿工安全帽、胶纸安全帽、防寒安全帽和竹藤安全帽及防尘帽、防冲击面罩等。</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一、了解劳动保护用品</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407795" y="2065020"/>
            <a:ext cx="9811385" cy="3046095"/>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劳动防护用品使用注意事项有：</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（1）根据作业场所的危害因素及其危害程度，正确选用劳动防护用品。</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（2）通过教育培训，做到“三会”，即会检查防护用品的安全可靠性，会正确使用防护用品，会维护保养防护用品。</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（3）严禁故意或无故弃用防护用品，确保个人劳动防护用品状况良好，如有损坏，应立即向管理人员报告，及时更换。</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（4）用于急救的呼吸器要定期检查，确保有效。同时，应将其妥善存放在可能发生事故的邻近处，以便取用。</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二、识别安全色与安全标志</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407795" y="2162175"/>
            <a:ext cx="9811385" cy="2676525"/>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按照我国安全色标准规定，安全色有红色、蓝色、黄色、绿色四种。</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红色表示禁止、停止，用于禁止标志。例如，机器设备上的紧急停止手柄或按钮及禁止触动的部位都使用红色。红色有时也用于防火。</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蓝色表示指令，必须遵守。</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黄色表示警告和注意。例如，厂内危险机器和警戒线、行车道中线、安全帽等。</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绿色表示安全状态或可以通行。例如，车间内的安全通道、行人和车辆通行标志、消防设备和其他安全防护设备都用绿色。</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
        <p:nvSpPr>
          <p:cNvPr id="3" name="文本框 2"/>
          <p:cNvSpPr txBox="1"/>
          <p:nvPr/>
        </p:nvSpPr>
        <p:spPr>
          <a:xfrm>
            <a:off x="130111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（一）安全色</a:t>
            </a:r>
            <a:endParaRPr lang="zh-CN" altLang="en-US"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二、识别安全色与安全标志</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 name="文本框 1"/>
          <p:cNvSpPr txBox="1"/>
          <p:nvPr/>
        </p:nvSpPr>
        <p:spPr>
          <a:xfrm>
            <a:off x="1407795" y="2247900"/>
            <a:ext cx="9811385" cy="829945"/>
          </a:xfrm>
          <a:prstGeom prst="rect">
            <a:avLst/>
          </a:prstGeom>
          <a:noFill/>
        </p:spPr>
        <p:txBody>
          <a:bodyPr wrap="square" rtlCol="0" anchor="t">
            <a:spAutoFit/>
          </a:bodyPr>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安全标志分为禁止标志、指令标志、警告标志和提示标志四类（表7-1）。安全标志</a:t>
            </a:r>
            <a:endParaRPr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牌要求被放在醒目的地方。安全标志的类别及作用见</a:t>
            </a:r>
            <a:r>
              <a:rPr 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下</a:t>
            </a:r>
            <a:r>
              <a:rPr sz="1600" dirty="0" smtClean="0">
                <a:solidFill>
                  <a:schemeClr val="tx2">
                    <a:lumMod val="75000"/>
                  </a:schemeClr>
                </a:solidFill>
                <a:latin typeface="思源黑体 CN Light" panose="020B0300000000000000" pitchFamily="34" charset="-122"/>
                <a:ea typeface="思源黑体 CN Light" panose="020B0300000000000000" pitchFamily="34" charset="-122"/>
              </a:rPr>
              <a:t>表</a:t>
            </a:r>
            <a:r>
              <a:rPr lang="zh-CN" sz="1600" dirty="0" smtClean="0">
                <a:solidFill>
                  <a:schemeClr val="tx2">
                    <a:lumMod val="75000"/>
                  </a:schemeClr>
                </a:solidFill>
                <a:latin typeface="思源黑体 CN Light" panose="020B0300000000000000" pitchFamily="34" charset="-122"/>
                <a:ea typeface="思源黑体 CN Light" panose="020B0300000000000000" pitchFamily="34" charset="-122"/>
              </a:rPr>
              <a:t>。</a:t>
            </a:r>
            <a:endParaRPr lang="zh-CN"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custDataLst>
              <p:tags r:id="rId6"/>
            </p:custDataLst>
          </p:nvPr>
        </p:nvPicPr>
        <p:blipFill>
          <a:blip r:embed="rId7"/>
          <a:stretch>
            <a:fillRect/>
          </a:stretch>
        </p:blipFill>
        <p:spPr>
          <a:xfrm>
            <a:off x="3378835" y="3429000"/>
            <a:ext cx="5135880" cy="1874520"/>
          </a:xfrm>
          <a:prstGeom prst="rect">
            <a:avLst/>
          </a:prstGeom>
        </p:spPr>
      </p:pic>
      <p:sp>
        <p:nvSpPr>
          <p:cNvPr id="4" name="文本框 3"/>
          <p:cNvSpPr txBox="1"/>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（二）安全标志</a:t>
            </a:r>
            <a:endParaRPr lang="zh-CN" altLang="en-US"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493230" cy="3046095"/>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）心肺复苏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①判断伤者有无反应。②呼救，拨打</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急救电话。③摆好伤者身体。④清除伤者口腔异物。⑤打开伤者气道。⑥判断伤者呼吸情况。⑦对伤者进行人工呼吸。⑧对伤者进行胸外心脏按压。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）止血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①包扎法止血。②指压法止血。③止血带法止血。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）包扎</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①简单螺旋包扎法。②人字形包扎法。③三角巾头部包扎法。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（一）一般急救常识</a:t>
            </a:r>
            <a:endParaRPr lang="en-US" altLang="zh-CN"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2196465" y="2161904"/>
            <a:ext cx="9493230" cy="3784600"/>
          </a:xfrm>
          <a:prstGeom prst="rect">
            <a:avLst/>
          </a:prstGeom>
          <a:noFill/>
        </p:spPr>
        <p:txBody>
          <a:bodyPr wrap="square" rtlCol="0">
            <a:spAutoFit/>
          </a:bodyPr>
          <a:lstStyle/>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心肺复苏。</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心肺复苏的操作程序如下：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①判断伤者有无反应。</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②呼救，拨打</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急救电话。</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③摆好伤者身体。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④清除伤者口腔异物。</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⑤打开伤者气道。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⑥判断伤者呼吸情况。</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⑦对伤者进行人工呼吸。</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⑧对伤者进行胸外心脏按压。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（一）一般急救常识</a:t>
            </a:r>
            <a:endParaRPr lang="en-US" altLang="zh-CN"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2196465" y="2161904"/>
            <a:ext cx="9493230" cy="1198880"/>
          </a:xfrm>
          <a:prstGeom prst="rect">
            <a:avLst/>
          </a:prstGeom>
          <a:noFill/>
        </p:spPr>
        <p:txBody>
          <a:bodyPr wrap="square" rtlCol="0">
            <a:spAutoFit/>
          </a:bodyPr>
          <a:lstStyle/>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2.创伤处理</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（1）外伤止血的常用方法及其说明见</a:t>
            </a:r>
            <a:r>
              <a:rPr 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下</a:t>
            </a: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表</a:t>
            </a:r>
            <a:r>
              <a:rPr 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（一）一般急救常识</a:t>
            </a:r>
            <a:endParaRPr lang="en-US" altLang="zh-CN"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2" name="图片 1"/>
          <p:cNvPicPr>
            <a:picLocks noChangeAspect="1"/>
          </p:cNvPicPr>
          <p:nvPr>
            <p:custDataLst>
              <p:tags r:id="rId8"/>
            </p:custDataLst>
          </p:nvPr>
        </p:nvPicPr>
        <p:blipFill>
          <a:blip r:embed="rId9"/>
          <a:stretch>
            <a:fillRect/>
          </a:stretch>
        </p:blipFill>
        <p:spPr>
          <a:xfrm>
            <a:off x="3211830" y="3015615"/>
            <a:ext cx="5173980" cy="27965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2196465" y="2161904"/>
            <a:ext cx="9493230" cy="829945"/>
          </a:xfrm>
          <a:prstGeom prst="rect">
            <a:avLst/>
          </a:prstGeom>
          <a:noFill/>
        </p:spPr>
        <p:txBody>
          <a:bodyPr wrap="square" rtlCol="0">
            <a:spAutoFit/>
          </a:bodyPr>
          <a:lstStyle/>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2.创伤处理</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（2）创伤常用的包扎方法及其说明见</a:t>
            </a:r>
            <a:r>
              <a:rPr 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下</a:t>
            </a: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表</a:t>
            </a:r>
            <a:r>
              <a:rPr 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endParaRPr 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（一）一般急救常识</a:t>
            </a:r>
            <a:endParaRPr lang="en-US" altLang="zh-CN"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6" name="图片 5"/>
          <p:cNvPicPr>
            <a:picLocks noChangeAspect="1"/>
          </p:cNvPicPr>
          <p:nvPr>
            <p:custDataLst>
              <p:tags r:id="rId8"/>
            </p:custDataLst>
          </p:nvPr>
        </p:nvPicPr>
        <p:blipFill>
          <a:blip r:embed="rId9"/>
          <a:stretch>
            <a:fillRect/>
          </a:stretch>
        </p:blipFill>
        <p:spPr>
          <a:xfrm>
            <a:off x="3111500" y="3116580"/>
            <a:ext cx="5151120" cy="23164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2196465" y="2161904"/>
            <a:ext cx="9493230" cy="2676525"/>
          </a:xfrm>
          <a:prstGeom prst="rect">
            <a:avLst/>
          </a:prstGeom>
          <a:noFill/>
        </p:spPr>
        <p:txBody>
          <a:bodyPr wrap="square" rtlCol="0">
            <a:spAutoFit/>
          </a:bodyPr>
          <a:lstStyle/>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3.骨折的简易固定</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（2）大腿骨折。</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固定方法如下：扶患者仰卧，将未受伤的腿与受伤的腿靠在一起，同时呼叫急救车；</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在患者两腿之间，从膝关节以上到踝关节加垫衣物或折叠后的毯子等；用三角巾或绷带、</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布条，以8字形缠绕固定患者双足，使双足底和脚约呈90°角；用三角巾或宽布带缠绕患</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者双膝及骨折处上、下方，达到固定目的，并在健侧打结；包扎结束后，尽量不移动患</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者，直到急救车到来</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（一）一般急救常识</a:t>
            </a:r>
            <a:endParaRPr lang="en-US" altLang="zh-CN" sz="1600" b="1" dirty="0" smtClean="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0980" y="2162175"/>
            <a:ext cx="10198735" cy="3415030"/>
          </a:xfrm>
          <a:prstGeom prst="rect">
            <a:avLst/>
          </a:prstGeom>
          <a:noFill/>
        </p:spPr>
        <p:txBody>
          <a:bodyPr wrap="square" rtlCol="0">
            <a:spAutoFit/>
          </a:bodyPr>
          <a:lstStyle/>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1.安全疏散措施</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安全疏散设施主要包括消防疏散示意图、安全出口、疏散楼梯、消防应急照明灯和疏散指示标志等。</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消防疏散示意图。建筑物房间的门后或楼道里都会张贴消防疏散示意图，是一张印有本楼层平面结构的图纸，房间位置和房号均有标志，同时有一个箭头（通常为红色）自房间的位置沿走廊指向最近的疏散通道。</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（2）安全出口。凡是符合安全疏散要求的门、楼梯、走道等都称为安全出口。</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（3）疏散楼梯。疏散楼梯是指有足够防火能力可作为竖向通道的室内楼梯和室外楼梯，包括普通楼梯、封闭楼梯、防烟楼梯和室外疏散楼梯四种。</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（4）消防应急照明灯和疏散指示标志。消防应急照明灯是为人员疏散、消防作业提供照明的消防应急灯具。疏散指示标志是指用于指示疏散方向和（或）位置、引导人员疏散的标志。</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（二）火灾的疏散与逃生</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576148" y="2233340"/>
            <a:ext cx="9294103" cy="2308324"/>
          </a:xfrm>
          <a:prstGeom prst="rect">
            <a:avLst/>
          </a:prstGeom>
          <a:noFill/>
        </p:spPr>
        <p:txBody>
          <a:bodyPr wrap="square" rtlCol="0">
            <a:spAutoFit/>
          </a:bodyPr>
          <a:lstStyle/>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没有最好，只有更好。“最好”是无止境的，任何时候都要想到“更好”。“没有最好，只有更好”说明了对质量的追求永不知足、永远在改进，永远只认为自己还在路上，离终点还有距离。</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一丝不苟，在细微处用心。诚意之作不是光靠热情就能完成的。工匠有着把工作视为使命的激情，但做事时依靠的是严苛的理性。细节决定成败，细节更能决定有没有耐心、有没有精神。</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精益求精，杜绝“差不多”。在我们的工作中，一定要传承工匠的一丝不苟、追求极致的精神，从思想深处杜绝“差不多”心态，杜绝日常的粗心大意，成为真正合格的工匠。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195201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（三）精益</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5" name="文本框 14"/>
          <p:cNvSpPr txBox="1"/>
          <p:nvPr/>
        </p:nvSpPr>
        <p:spPr>
          <a:xfrm>
            <a:off x="1499235" y="4812720"/>
            <a:ext cx="9294103" cy="1161985"/>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专注就是内心笃定而着眼于细节的耐心、执着、坚持的精神，这是一切“大国工匠”所必须具备的精神特质。工匠精神离不开专注和坚持这两个核心要素。工匠精神是精益求精，慢工出细活，往往需要时间的积累和实践的沉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6" name="文本框 15"/>
          <p:cNvSpPr txBox="1"/>
          <p:nvPr/>
        </p:nvSpPr>
        <p:spPr>
          <a:xfrm>
            <a:off x="1295489" y="4532840"/>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（四）专注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977900" y="2247900"/>
            <a:ext cx="10198735" cy="3784600"/>
          </a:xfrm>
          <a:prstGeom prst="rect">
            <a:avLst/>
          </a:prstGeom>
          <a:noFill/>
        </p:spPr>
        <p:txBody>
          <a:bodyPr wrap="square" rtlCol="0">
            <a:spAutoFit/>
          </a:bodyPr>
          <a:lstStyle/>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2.当公共场所发生火灾时的逃生方法</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（1）湿毛巾捂鼻法。湿毛巾捂鼻法是指用湿毛巾等物品捂住嘴巴和鼻子，尽量防止烟尘的吸入。同时，不要顺风逃生，应尽量走那些火势不容易蔓延的地方。要尽量弯着腰走，因为烟尘都飘浮在上空。</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（2）毛毯隔火法。毛毯隔火法是指将毛毯等织物钉或夹在门上，并不断往上浇水冷却，以防止外部火焰及烟气侵入，从而达到抑制火势蔓延速度、增加逃生时间的目的。</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（3）棉被护身法。棉被护身法是指用浸湿的棉被（毛毯、棉大衣）披在身上，确定逃生路线后用最快的速度直接钻进火场并冲到安全区域，千万不可用塑料或丝织物作为保护。</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卫生间避难法。卫生间避难法是指一旦逃生出口被封死，就要寻找躲藏地点，卫生间就是一个很好的地点。因为卫生间有水源，且湿度较大，火势不容易蔓延进来。同时可以将水泼在卫生间门外的地上，从而阻止火势向里面蔓延</a:t>
            </a:r>
            <a:endParaRPr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（二）火灾的疏散与逃生</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三、劳动救援</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（二）触电急救</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2212340" y="2065020"/>
            <a:ext cx="7767955" cy="3046095"/>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当发生触电时，救援的步骤大致分以下两步：</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（1）迅速使触电者脱离电源，可就近关闭电源开关，拔出插销或保险；或者使用带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绝缘柄的利器切断电源；或者用干燥的木棒将电线拨开。如果是高压触电，应立即通知有关部门停电等。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（2）现场抢救。如果触电者呼吸心跳功能正常，应将其平放在安全地方，安静休息，</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注意保暖及观察。若触电者呼吸心跳停止，立即实施紧急心肺复苏，并送往医院进行抢救。</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四、预防职业病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（一）职业病的种类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1850390" y="1787525"/>
            <a:ext cx="8715375" cy="4154170"/>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（1）职业性尘肺病及其他呼吸系统疾病包括：</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①尘肺病，如硅肺、煤工尘肺、石墨尘肺等；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②其他呼吸系统疾病，如过敏性肺炎、棉尘病、哮喘等。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（2）职业性皮肤病，如接触性皮炎、光接触性皮炎、电光性皮炎等。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（3）职业性眼病，主要包括化学性眼部灼伤、电光性眼炎、白内障（含放射性白内障、三硝基甲苯白内障）。</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（4）职业性耳鼻喉口腔疾病，包括噪声聋、铬鼻病、牙酸蚀病、爆震聋。</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（5）职业性化学中毒，包括铅及其化合物中毒（不包括四乙基铅）、汞及其化合物中毒、锰及其化合物中毒等。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（6）物理因素所致职业病，包括中暑、减压病、高原病等。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四、预防职业病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（一）职业病的种类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1738630" y="2112645"/>
            <a:ext cx="8715375" cy="2676525"/>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（7）职业性放射性疾病，包括外照射急性放射病、外照射恶急性放射病、外照射慢性放射病等。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（8）职业性传染病，包括炭疽、森林脑炎、布鲁氏菌病等。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（9）职业性肿瘤，包括石棉所致肺癌、间皮瘤，联苯胺所致膀胱癌，苯所致白血</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病，等等。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（10）其他职业病，包括金属烟热，滑囊炎（限于井下工人），股静脉血栓综合征、股动脉闭塞症或淋巴管闭塞症（限于刮研作业人员）。</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四、预防职业病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（二）职业病危害因素</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1738630" y="1964055"/>
            <a:ext cx="8715375" cy="3046095"/>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生产过程中接触的危害因素，包括：①化学因素，如有毒物质（铅、汞、锰、镉等金属或非金属）、刺激性气体（如氨、氯、二氧化硫、二氧化氮、光气等）、窒息性毒物（如一氧化碳、硫化氢、二氧化碳、氰化物等）、有机溶剂（如醇类、酯类、氯蜡、芳香烃、高分子化合物及农药等）、生产性粉尘（如二氧化硅粉尘、石棉尘、煤尘、毛、羽、丝等）；②生物因素，如细菌、寄生虫或病毒，致害动植物等；③物理因素，如异常气象条件、异常气压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（2）劳动过程中接触的危害因素包括制度不合理、精神过度紧张、劳动强度大或安排不合理等。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（3）作业环境中的危害因素包括自然环境中的危害因素、生产场所设计不合理等。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四、预防职业病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（三）职业病防护</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1738630" y="1964055"/>
            <a:ext cx="8715375" cy="2676525"/>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1.毒物防护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生产性毒物是指在生产过程中产生的，存在于工作环境空气中的毒物。生产性毒物的种类繁多，影响面大，因生产性毒物导致的职业病约占职业病总数的一半。</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预防生产性毒物必须采取综合性的防护措施，作为劳动者个人应做好以下几点：</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（1）做好防护。除普通工作服外，特殊工种的作业人员要穿特殊质地的防护服。</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（2）做好个人卫生。使用自己的盥洗用具、更衣箱等</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2445" y="687705"/>
            <a:ext cx="7536815" cy="460375"/>
            <a:chOff x="438150" y="641350"/>
            <a:chExt cx="6303166" cy="460375"/>
          </a:xfrm>
        </p:grpSpPr>
        <p:sp>
          <p:nvSpPr>
            <p:cNvPr id="10" name="文本框 9"/>
            <p:cNvSpPr txBox="1"/>
            <p:nvPr>
              <p:custDataLst>
                <p:tags r:id="rId1"/>
              </p:custDataLst>
            </p:nvPr>
          </p:nvSpPr>
          <p:spPr>
            <a:xfrm>
              <a:off x="843881" y="641350"/>
              <a:ext cx="5897435" cy="460375"/>
            </a:xfrm>
            <a:prstGeom prst="rect">
              <a:avLst/>
            </a:prstGeom>
            <a:noFill/>
          </p:spPr>
          <p:txBody>
            <a:bodyPr wrap="square" rtlCol="0">
              <a:spAutoFit/>
            </a:bodyPr>
            <a:p>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a:t>
              </a:r>
              <a:r>
                <a:rPr 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a:t>
              </a:r>
              <a:r>
                <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节</a:t>
              </a:r>
              <a:r>
                <a:rPr 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劳动保护与安全常识</a:t>
              </a:r>
              <a:endParaRPr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76960"/>
              <a:ext cx="3721146" cy="1841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22062" y="1419245"/>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四、预防职业病</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4" name="文本框 3"/>
          <p:cNvSpPr txBox="1"/>
          <p:nvPr>
            <p:custDataLst>
              <p:tags r:id="rId6"/>
            </p:custDataLst>
          </p:nvPr>
        </p:nvSpPr>
        <p:spPr>
          <a:xfrm>
            <a:off x="1217295" y="1787525"/>
            <a:ext cx="6096000" cy="460375"/>
          </a:xfrm>
          <a:prstGeom prst="rect">
            <a:avLst/>
          </a:prstGeom>
          <a:noFill/>
        </p:spPr>
        <p:txBody>
          <a:bodyPr wrap="square" rtlCol="0" anchor="t">
            <a:spAutoFit/>
          </a:bodyPr>
          <a:p>
            <a:pPr indent="0" algn="l" fontAlgn="auto">
              <a:lnSpc>
                <a:spcPct val="150000"/>
              </a:lnSpc>
            </a:pP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（三）职业病防护</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6" name="文本框 5"/>
          <p:cNvSpPr txBox="1"/>
          <p:nvPr/>
        </p:nvSpPr>
        <p:spPr>
          <a:xfrm>
            <a:off x="1682750" y="1787525"/>
            <a:ext cx="8715375" cy="4154170"/>
          </a:xfrm>
          <a:prstGeom prst="rect">
            <a:avLst/>
          </a:prstGeom>
          <a:noFill/>
        </p:spPr>
        <p:txBody>
          <a:bodyPr wrap="square" rtlCol="0" anchor="t">
            <a:spAutoFit/>
          </a:bodyPr>
          <a:p>
            <a:pPr indent="0" algn="l" fontAlgn="auto">
              <a:lnSpc>
                <a:spcPct val="150000"/>
              </a:lnSpc>
            </a:pP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2.粉尘防护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生产性粉尘是指在生产中形成的，并能长时间飘浮在空气中的固体微粒，如矽尘、煤尘、石棉尘、电焊烟尘等。生产性粉尘根据其理化特性和作用特点不同，对人体的损害也不同，可引起不同疾病。因此，应采取有效的预防措施控制生产性粉尘的产生，其中劳动者个人应做到佩戴合适的防尘口罩；开展体育锻炼，注意营养，注意个人卫生习惯，不吸烟；遵守防尘操作规程，严格执行未佩戴防尘口罩不上岗操作的制度。</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3.物理有害因素防护</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a:p>
            <a:pPr indent="0" algn="l" fontAlgn="auto">
              <a:lnSpc>
                <a:spcPct val="150000"/>
              </a:lnSpc>
            </a:pPr>
            <a:r>
              <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rPr>
              <a:t>生产作业场所物理有害因素主要包括高温、高气压、噪声、振动、照度、紫外线、红外线、微波、非电离辐射（高频、超高频、微波）和不良气象条件等。物理有害因素的防护主要是加强个人防护并采用合理的工艺及其设备进行作业。</a:t>
            </a:r>
            <a:endParaRPr lang="zh-CN" altLang="en-US" sz="1600" dirty="0" smtClean="0">
              <a:solidFill>
                <a:schemeClr val="tx2">
                  <a:lumMod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2582332" y="1470303"/>
            <a:ext cx="7078136" cy="1563420"/>
          </a:xfrm>
          <a:prstGeom prst="rect">
            <a:avLst/>
          </a:prstGeom>
          <a:noFill/>
          <a:ln w="28575">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a:ea typeface="微软雅黑" panose="020B0503020204020204" charset="-122"/>
              <a:sym typeface="思源黑体 CN"/>
            </a:endParaRPr>
          </a:p>
        </p:txBody>
      </p:sp>
      <p:sp>
        <p:nvSpPr>
          <p:cNvPr id="5" name="文本框 4"/>
          <p:cNvSpPr txBox="1"/>
          <p:nvPr/>
        </p:nvSpPr>
        <p:spPr>
          <a:xfrm>
            <a:off x="4368800" y="1310174"/>
            <a:ext cx="3505200" cy="400110"/>
          </a:xfrm>
          <a:prstGeom prst="rect">
            <a:avLst/>
          </a:prstGeom>
          <a:solidFill>
            <a:schemeClr val="tx2">
              <a:lumMod val="75000"/>
            </a:schemeClr>
          </a:solidFill>
        </p:spPr>
        <p:txBody>
          <a:bodyPr wrap="square" rtlCol="0">
            <a:spAutoFit/>
          </a:bodyPr>
          <a:lstStyle/>
          <a:p>
            <a:pPr algn="ctr"/>
            <a:r>
              <a:rPr lang="zh-CN" altLang="en-US" sz="2000">
                <a:solidFill>
                  <a:schemeClr val="bg1"/>
                </a:solidFill>
                <a:latin typeface="思源黑体 CN Heavy" panose="020B0A00000000000000" pitchFamily="34" charset="-122"/>
                <a:ea typeface="思源黑体 CN Heavy" panose="020B0A00000000000000" pitchFamily="34" charset="-122"/>
                <a:sym typeface="思源黑体 CN"/>
              </a:rPr>
              <a:t>劳动教育与工匠精神</a:t>
            </a:r>
            <a:endPar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a:endParaRPr>
          </a:p>
        </p:txBody>
      </p:sp>
      <p:sp>
        <p:nvSpPr>
          <p:cNvPr id="6" name="文本框 5"/>
          <p:cNvSpPr txBox="1"/>
          <p:nvPr/>
        </p:nvSpPr>
        <p:spPr>
          <a:xfrm>
            <a:off x="2751665" y="1710284"/>
            <a:ext cx="6739470" cy="1323439"/>
          </a:xfrm>
          <a:prstGeom prst="rect">
            <a:avLst/>
          </a:prstGeom>
          <a:noFill/>
        </p:spPr>
        <p:txBody>
          <a:bodyPr wrap="square" rtlCol="0">
            <a:spAutoFit/>
          </a:bodyPr>
          <a:lstStyle/>
          <a:p>
            <a:pPr algn="dist"/>
            <a:r>
              <a:rPr lang="en-US" altLang="zh-CN"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THANK YOU</a:t>
            </a:r>
            <a:endPar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5" name="直接连接符 14"/>
          <p:cNvCxnSpPr/>
          <p:nvPr/>
        </p:nvCxnSpPr>
        <p:spPr>
          <a:xfrm>
            <a:off x="3962400" y="3493967"/>
            <a:ext cx="42164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399"/>
                            </p:stCondLst>
                            <p:childTnLst>
                              <p:par>
                                <p:cTn id="14" presetID="21"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030036"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二、工匠精神的基本要素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0" name="文本框 9"/>
          <p:cNvSpPr txBox="1"/>
          <p:nvPr/>
        </p:nvSpPr>
        <p:spPr>
          <a:xfrm>
            <a:off x="1576148" y="2277408"/>
            <a:ext cx="9294103" cy="2308324"/>
          </a:xfrm>
          <a:prstGeom prst="rect">
            <a:avLst/>
          </a:prstGeom>
          <a:noFill/>
        </p:spPr>
        <p:txBody>
          <a:bodyPr wrap="square" rtlCol="0">
            <a:spAutoFit/>
          </a:bodyPr>
          <a:lstStyle/>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的概念。创新是以现有的思维模式提出有别于常规思路的见解为导向，利用现有的知识和物质，在特定的环境中，本着理想化的需要或者为满足社会需求而改进或创造新的事物、方法、元素、路径、环境，并能获得一定有益效果的行为。</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Font typeface="+mj-lt"/>
              <a:buAutoNum type="arabicPeriod"/>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创新的特征。创新既是由人、新成果、实施过程、更高效益四个要素构成的综合过程，也是创新主体为实现某种目的所进行的创造性的活动。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它的主要特征包括以下几个方面：创造性、目的性、价值性、新颖性、风险性。</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295489" y="1996078"/>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（五）创新</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31166" y="4709724"/>
            <a:ext cx="2039085" cy="13593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tile tx="0" ty="0" sx="100000" sy="100000" flip="none" algn="ctr"/>
        </a:blipFill>
        <a:effectLst/>
      </p:bgPr>
    </p:bg>
    <p:spTree>
      <p:nvGrpSpPr>
        <p:cNvPr id="1" name=""/>
        <p:cNvGrpSpPr/>
        <p:nvPr/>
      </p:nvGrpSpPr>
      <p:grpSpPr>
        <a:xfrm>
          <a:off x="0" y="0"/>
          <a:ext cx="0" cy="0"/>
          <a:chOff x="0" y="0"/>
          <a:chExt cx="0" cy="0"/>
        </a:xfrm>
      </p:grpSpPr>
      <p:grpSp>
        <p:nvGrpSpPr>
          <p:cNvPr id="8" name="组合 7"/>
          <p:cNvGrpSpPr/>
          <p:nvPr/>
        </p:nvGrpSpPr>
        <p:grpSpPr>
          <a:xfrm>
            <a:off x="1767416" y="2451099"/>
            <a:ext cx="2235200" cy="1754917"/>
            <a:chOff x="7315200" y="596900"/>
            <a:chExt cx="2692400" cy="1754917"/>
          </a:xfrm>
        </p:grpSpPr>
        <p:sp>
          <p:nvSpPr>
            <p:cNvPr id="6" name="文本框 5"/>
            <p:cNvSpPr txBox="1"/>
            <p:nvPr/>
          </p:nvSpPr>
          <p:spPr>
            <a:xfrm>
              <a:off x="7315200" y="596900"/>
              <a:ext cx="2692400" cy="1323439"/>
            </a:xfrm>
            <a:prstGeom prst="rect">
              <a:avLst/>
            </a:prstGeom>
            <a:noFill/>
          </p:spPr>
          <p:txBody>
            <a:bodyPr wrap="square" rtlCol="0">
              <a:spAutoFit/>
            </a:bodyPr>
            <a:lstStyle/>
            <a:p>
              <a:pPr algn="dist"/>
              <a:r>
                <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目录</a:t>
              </a:r>
              <a:endPar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7315200" y="1767042"/>
              <a:ext cx="2692400" cy="584775"/>
            </a:xfrm>
            <a:prstGeom prst="rect">
              <a:avLst/>
            </a:prstGeom>
            <a:noFill/>
          </p:spPr>
          <p:txBody>
            <a:bodyPr wrap="square" rtlCol="0">
              <a:spAutoFit/>
            </a:bodyPr>
            <a:lstStyle/>
            <a:p>
              <a:pPr algn="dist"/>
              <a:r>
                <a:rPr lang="en-US" altLang="zh-CN"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CONTENT</a:t>
              </a:r>
              <a:endParaRPr lang="zh-CN" altLang="en-US"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nvGrpSpPr>
          <p:cNvPr id="24" name="组合 23"/>
          <p:cNvGrpSpPr/>
          <p:nvPr/>
        </p:nvGrpSpPr>
        <p:grpSpPr>
          <a:xfrm>
            <a:off x="5380567" y="2168350"/>
            <a:ext cx="3852334" cy="646331"/>
            <a:chOff x="6849818" y="2277105"/>
            <a:chExt cx="3403316" cy="646331"/>
          </a:xfrm>
        </p:grpSpPr>
        <p:sp>
          <p:nvSpPr>
            <p:cNvPr id="25" name="矩形 24"/>
            <p:cNvSpPr/>
            <p:nvPr/>
          </p:nvSpPr>
          <p:spPr>
            <a:xfrm>
              <a:off x="6853766" y="2329338"/>
              <a:ext cx="672976"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26" name="组合 25"/>
            <p:cNvGrpSpPr/>
            <p:nvPr/>
          </p:nvGrpSpPr>
          <p:grpSpPr>
            <a:xfrm>
              <a:off x="6849818" y="2277105"/>
              <a:ext cx="3403316" cy="646331"/>
              <a:chOff x="6849818" y="2277105"/>
              <a:chExt cx="3403316" cy="646331"/>
            </a:xfrm>
          </p:grpSpPr>
          <p:sp>
            <p:nvSpPr>
              <p:cNvPr id="27" name="文本框 26"/>
              <p:cNvSpPr txBox="1"/>
              <p:nvPr/>
            </p:nvSpPr>
            <p:spPr>
              <a:xfrm>
                <a:off x="6849818" y="2277105"/>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01</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28" name="文本框 27"/>
              <p:cNvSpPr txBox="1"/>
              <p:nvPr/>
            </p:nvSpPr>
            <p:spPr>
              <a:xfrm>
                <a:off x="7620001" y="2415604"/>
                <a:ext cx="2633133" cy="369332"/>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劳动教育与工匠精神概述</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29" name="组合 28"/>
          <p:cNvGrpSpPr/>
          <p:nvPr/>
        </p:nvGrpSpPr>
        <p:grpSpPr>
          <a:xfrm>
            <a:off x="5346700" y="3049109"/>
            <a:ext cx="3538797" cy="646331"/>
            <a:chOff x="6819900" y="2264406"/>
            <a:chExt cx="3538797" cy="646331"/>
          </a:xfrm>
        </p:grpSpPr>
        <p:sp>
          <p:nvSpPr>
            <p:cNvPr id="30" name="矩形 29"/>
            <p:cNvSpPr/>
            <p:nvPr>
              <p:custDataLst>
                <p:tags r:id="rId2"/>
              </p:custDataLst>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1" name="组合 30"/>
            <p:cNvGrpSpPr/>
            <p:nvPr/>
          </p:nvGrpSpPr>
          <p:grpSpPr>
            <a:xfrm>
              <a:off x="6819900" y="2264406"/>
              <a:ext cx="3538797" cy="646331"/>
              <a:chOff x="6819900" y="2264406"/>
              <a:chExt cx="3538797" cy="646331"/>
            </a:xfrm>
          </p:grpSpPr>
          <p:sp>
            <p:nvSpPr>
              <p:cNvPr id="32" name="文本框 31"/>
              <p:cNvSpPr txBox="1"/>
              <p:nvPr>
                <p:custDataLst>
                  <p:tags r:id="rId3"/>
                </p:custDataLst>
              </p:nvPr>
            </p:nvSpPr>
            <p:spPr>
              <a:xfrm>
                <a:off x="6819900" y="2264406"/>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02</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3" name="文本框 32"/>
              <p:cNvSpPr txBox="1"/>
              <p:nvPr>
                <p:custDataLst>
                  <p:tags r:id="rId4"/>
                </p:custDataLst>
              </p:nvPr>
            </p:nvSpPr>
            <p:spPr>
              <a:xfrm>
                <a:off x="7725564" y="2402905"/>
                <a:ext cx="2633133" cy="368300"/>
              </a:xfrm>
              <a:prstGeom prst="rect">
                <a:avLst/>
              </a:prstGeom>
              <a:noFill/>
            </p:spPr>
            <p:txBody>
              <a:bodyPr wrap="square" rtlCol="0">
                <a:spAutoFit/>
              </a:bodyPr>
              <a:lstStyle/>
              <a:p>
                <a:r>
                  <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劳动与劳动能力的形成</a:t>
                </a:r>
                <a:endParaRPr lang="zh-CN" altLang="en-US"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4" name="组合 33"/>
          <p:cNvGrpSpPr/>
          <p:nvPr/>
        </p:nvGrpSpPr>
        <p:grpSpPr>
          <a:xfrm>
            <a:off x="5346700" y="3882851"/>
            <a:ext cx="3538797" cy="646331"/>
            <a:chOff x="6819900" y="2264406"/>
            <a:chExt cx="3538797" cy="646331"/>
          </a:xfrm>
        </p:grpSpPr>
        <p:sp>
          <p:nvSpPr>
            <p:cNvPr id="35" name="矩形 34"/>
            <p:cNvSpPr/>
            <p:nvPr/>
          </p:nvSpPr>
          <p:spPr>
            <a:xfrm>
              <a:off x="6853766" y="2329338"/>
              <a:ext cx="766234"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6" name="组合 35"/>
            <p:cNvGrpSpPr/>
            <p:nvPr/>
          </p:nvGrpSpPr>
          <p:grpSpPr>
            <a:xfrm>
              <a:off x="6819900" y="2264406"/>
              <a:ext cx="3538797" cy="646331"/>
              <a:chOff x="6819900" y="2264406"/>
              <a:chExt cx="3538797" cy="646331"/>
            </a:xfrm>
          </p:grpSpPr>
          <p:sp>
            <p:nvSpPr>
              <p:cNvPr id="37" name="文本框 36"/>
              <p:cNvSpPr txBox="1"/>
              <p:nvPr/>
            </p:nvSpPr>
            <p:spPr>
              <a:xfrm>
                <a:off x="6819900" y="2264406"/>
                <a:ext cx="800100" cy="646331"/>
              </a:xfrm>
              <a:prstGeom prst="rect">
                <a:avLst/>
              </a:prstGeom>
              <a:noFill/>
            </p:spPr>
            <p:txBody>
              <a:bodyPr wrap="square" rtlCol="0">
                <a:spAutoFit/>
              </a:bodyPr>
              <a:lstStyle/>
              <a:p>
                <a:r>
                  <a:rPr lang="en-US" altLang="zh-CN"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03</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8" name="文本框 37"/>
              <p:cNvSpPr txBox="1"/>
              <p:nvPr/>
            </p:nvSpPr>
            <p:spPr>
              <a:xfrm>
                <a:off x="7725564" y="2402905"/>
                <a:ext cx="2633133" cy="368300"/>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劳动价值观与劳模精神</a:t>
                </a:r>
                <a:endPar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9" name="组合 38"/>
          <p:cNvGrpSpPr/>
          <p:nvPr/>
        </p:nvGrpSpPr>
        <p:grpSpPr>
          <a:xfrm>
            <a:off x="5346700" y="4776309"/>
            <a:ext cx="3572662" cy="646331"/>
            <a:chOff x="6819900" y="2264406"/>
            <a:chExt cx="3572662" cy="646331"/>
          </a:xfrm>
        </p:grpSpPr>
        <p:sp>
          <p:nvSpPr>
            <p:cNvPr id="40" name="矩形 39"/>
            <p:cNvSpPr/>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41" name="组合 40"/>
            <p:cNvGrpSpPr/>
            <p:nvPr/>
          </p:nvGrpSpPr>
          <p:grpSpPr>
            <a:xfrm>
              <a:off x="6819900" y="2264406"/>
              <a:ext cx="3572662" cy="646331"/>
              <a:chOff x="6819900" y="2264406"/>
              <a:chExt cx="3572662" cy="646331"/>
            </a:xfrm>
          </p:grpSpPr>
          <p:sp>
            <p:nvSpPr>
              <p:cNvPr id="42" name="文本框 41"/>
              <p:cNvSpPr txBox="1"/>
              <p:nvPr/>
            </p:nvSpPr>
            <p:spPr>
              <a:xfrm>
                <a:off x="6819900" y="2264406"/>
                <a:ext cx="800100" cy="646331"/>
              </a:xfrm>
              <a:prstGeom prst="rect">
                <a:avLst/>
              </a:prstGeom>
              <a:noFill/>
            </p:spPr>
            <p:txBody>
              <a:bodyPr wrap="square" rtlCol="0">
                <a:spAutoFit/>
              </a:bodyPr>
              <a:lstStyle/>
              <a:p>
                <a:r>
                  <a:rPr lang="en-US" altLang="zh-CN"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04</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43" name="文本框 42"/>
              <p:cNvSpPr txBox="1"/>
              <p:nvPr/>
            </p:nvSpPr>
            <p:spPr>
              <a:xfrm>
                <a:off x="7759429" y="2402905"/>
                <a:ext cx="2633133" cy="368300"/>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劳动教育的实施</a:t>
                </a:r>
                <a:endPar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25320" y="4776309"/>
            <a:ext cx="2205869" cy="24208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3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3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300"/>
                                        <p:tgtEl>
                                          <p:spTgt spid="3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300"/>
                                        <p:tgtEl>
                                          <p:spTgt spid="39"/>
                                        </p:tgtEl>
                                      </p:cBhvr>
                                    </p:animEffect>
                                  </p:childTnLst>
                                </p:cTn>
                              </p:par>
                              <p:par>
                                <p:cTn id="24" presetID="22" presetClass="entr" presetSubtype="4"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572024"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三、新时代工匠精神的现实意义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92653"/>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发展方式转变是中国经济新常态的基本要求，在这个过程中，实现发展方式由粗放向集约转型，需要追求完美、耐心专注、一丝不苟和不走捷径的工匠精神来引领。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（一）发展方式向集约式转型需要工匠精神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628084"/>
            <a:ext cx="9294103" cy="1161985"/>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经济需要以工匠精神内化的追求卓越、不断精进的品质来引领高端制造业和现代服务业的发展，淘汰粗制滥造的落后产业和“僵尸企业”，加快产业转型升级；需要工匠精神引领企业精致化生产和精细化管理，进而推动产业在全球价值链分工体系中迈向中高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289530"/>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（二）产业结构向中高端迈进需要工匠精神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工匠精神的内涵及要素</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3572024"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三、新时代工匠精神的现实意义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31317"/>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是制造业“干中学”实践中的创新，在技术“引进、消化、吸收、再创新”的过程中发挥着重要作用，大批基层技术人员和产业工人既是创新的构思者，也是创新的践行者。工匠精神的不断追求、永不满足的创新精神持续催生着新的技术、新的服务、新的标准和新的品质，直接推动着技术升级、质量升级和产品升级，进而推动经济发展动力向创新驱动转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（三）增长动力向创新驱动转换需要工匠精神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92569"/>
            <a:ext cx="9294103" cy="1531317"/>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我国现阶段要优化制度供给，培育新时代的工匠精神。一是要搞好制度顶层设计，实现正式制度与非正式制度的协同。二是优化政府服务，提高政府效能，激发市场活力和社会创造力，利用高效率的制度安排来激发企业和员工追求极致、奋斗创新、尽善尽美的价值取向。三是完善育人用人体制机制，培养一流的工匠队伍。四是优化市场竞争环境，让工匠精神引领创新创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4054015"/>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（四）推动供给侧结构性改革需要工匠精神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320790" cy="460375"/>
            <a:chOff x="438150" y="641350"/>
            <a:chExt cx="6320790" cy="460375"/>
          </a:xfrm>
        </p:grpSpPr>
        <p:sp>
          <p:nvSpPr>
            <p:cNvPr id="2" name="文本框 1"/>
            <p:cNvSpPr txBox="1"/>
            <p:nvPr/>
          </p:nvSpPr>
          <p:spPr>
            <a:xfrm>
              <a:off x="843915" y="641350"/>
              <a:ext cx="5915025"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培育的关系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848350" cy="444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一、劳动教育是培养工匠精神的逻辑起点</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1926372"/>
            <a:ext cx="9294103" cy="3416320"/>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和工匠精神的培育具有共同的价值取向，即都提倡劳动创造价值，追求劳动技能的不断提高。无论是工匠精神还是劳动教育，其常见做法都依赖于劳动者现实生活中的劳动活动。因此，劳动教育是培养工匠精神的逻辑起点。</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的核心和最本质的目标就是帮助学生树立尊重劳动的价值观，引导学生养成良好的劳动习惯。一方面，工匠精神必须在丰富的劳动实践中产生和发展；另一方面，弘扬和培养工匠精神是劳动教育的价值所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匠精神来自劳动实践，是劳动实践中敬业精神的升华。劳动教育要培养学生良好的劳动素养和熟练的劳动技能，这也是工匠精神发展的必经阶段。所以说，劳动教育和工匠精神的培育具有共同的价值取向，即提倡劳动创造价值和追求劳动技能的不断提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727229"/>
            <a:ext cx="5756910" cy="372591"/>
            <a:chOff x="438150" y="727229"/>
            <a:chExt cx="5756910" cy="372591"/>
          </a:xfrm>
        </p:grpSpPr>
        <p:cxnSp>
          <p:nvCxnSpPr>
            <p:cNvPr id="4" name="直接连接符 3"/>
            <p:cNvCxnSpPr/>
            <p:nvPr/>
          </p:nvCxnSpPr>
          <p:spPr>
            <a:xfrm>
              <a:off x="438150" y="1095375"/>
              <a:ext cx="5756910" cy="444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二、用工匠精神升华劳动教育的价值意义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33133" y="1926372"/>
            <a:ext cx="9330346" cy="3046988"/>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以工匠精神为抓手，切实推进新时代劳动教育，是探索具有中国特色的劳动教育模式的重要举措。</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用工匠精神孵化劳动教育新模式，不能单凭课堂上的说教，更要让学生身体力行地感受劳模的精神。用工匠精神孵化学校教育的新模式，需要请进来，更需要走出去。</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常态化地让劳模与学生之间产生心灵的互动，强化学生的劳动体验，让学生亲历劳动过程，才能提升劳动育人的实效，让劳模工匠这份宝贵的创新、创造精神，勤俭、奋斗、奉献精神，为青少年提升劳动能力、实践能力、创新能力增加动能。</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只有多用工匠精神升华劳动教育的真正价值，才能更好地激励青少年自觉弘扬工匠精神，以劳动为荣，让工匠精神成为立德树人的重要教育载体，夯实青少年的劳动素养，建设更美的新时代。</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8" name="文本框 7"/>
          <p:cNvSpPr txBox="1"/>
          <p:nvPr>
            <p:custDataLst>
              <p:tags r:id="rId1"/>
            </p:custDataLst>
          </p:nvPr>
        </p:nvSpPr>
        <p:spPr>
          <a:xfrm>
            <a:off x="843915" y="641350"/>
            <a:ext cx="565531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培育的关系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297930" cy="460375"/>
            <a:chOff x="438150" y="641350"/>
            <a:chExt cx="5521975" cy="460375"/>
          </a:xfrm>
        </p:grpSpPr>
        <p:sp>
          <p:nvSpPr>
            <p:cNvPr id="2" name="文本框 1"/>
            <p:cNvSpPr txBox="1"/>
            <p:nvPr/>
          </p:nvSpPr>
          <p:spPr>
            <a:xfrm>
              <a:off x="843915" y="641350"/>
              <a:ext cx="511621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劳动教育与工匠精神</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培育的关系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5191469"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三、工匠精神融入劳动教育的途径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80397"/>
            <a:ext cx="9294103" cy="2308324"/>
          </a:xfrm>
          <a:prstGeom prst="rect">
            <a:avLst/>
          </a:prstGeom>
          <a:noFill/>
        </p:spPr>
        <p:txBody>
          <a:bodyPr wrap="square" rtlCol="0">
            <a:spAutoFit/>
          </a:bodyPr>
          <a:lstStyle/>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构建劳动实践模式。劳动教育的内容主要集中在加强学生的劳动意识、塑造劳动价值、提高综合劳动能力等方面。劳动教育是一种不能脱离实践的教育活动，具有实践性和操作性。</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建立学生劳动实践训练基地。将工匠精神融入劳动技能教育需建立学生劳动实践培训基地。以校企合作、生产与教育相结合为平台，以现代学徒制培训模式为载体，加强工匠精神的培养，让学生在实训工厂或实习企业中接受进一步的实践教育和体验式教育，真实感受企业的职业文化，培养精湛的工艺、卓越的工匠风格，培养吃苦耐劳、持之以恒的精神，培育工匠精神所需的技术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41843"/>
            <a:ext cx="4565484"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（三）将工匠精神融入劳动技能教育的过程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706235" cy="473075"/>
            <a:chOff x="438150" y="641350"/>
            <a:chExt cx="6706235" cy="473075"/>
          </a:xfrm>
        </p:grpSpPr>
        <p:sp>
          <p:nvSpPr>
            <p:cNvPr id="2" name="文本框 1"/>
            <p:cNvSpPr txBox="1"/>
            <p:nvPr/>
          </p:nvSpPr>
          <p:spPr>
            <a:xfrm>
              <a:off x="843915" y="641350"/>
              <a:ext cx="630047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658685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一、“五育并举”理念的提出</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515476"/>
            <a:ext cx="9294103" cy="2264851"/>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党的十九届四中全会重申教育要“培养德智体美劳全面发展的社会主义建设者和接班人”；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2019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月中共中央、国务院印发的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中国教育现代化</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2035》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强调：“要构建德智体美劳全面培养的教育体系和科学的评价体系”，要求更加注重学生的全面发展，大力发展素质教育，促进德育、智育、体育、美育和劳动教育有机融合。我国一直以来习惯于将教育区分为德智体美劳“五育”，而在升学主义的导向之下，往往又只重视智育（或分数）而忽略了其他各育，故而在最新的政策口径上特别强调“五育并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727229"/>
            <a:ext cx="6444615" cy="375766"/>
            <a:chOff x="438150" y="727229"/>
            <a:chExt cx="6444615" cy="375766"/>
          </a:xfrm>
        </p:grpSpPr>
        <p:cxnSp>
          <p:nvCxnSpPr>
            <p:cNvPr id="4" name="直接连接符 3"/>
            <p:cNvCxnSpPr/>
            <p:nvPr/>
          </p:nvCxnSpPr>
          <p:spPr>
            <a:xfrm>
              <a:off x="438150" y="1095375"/>
              <a:ext cx="6444615"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每一种教育教学行为都可能对学生的生命成长具有综合影响，产生综合效应，各育的成长效应往往是相互贯穿、相互渗透和相互滋养的。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（一）“五育融合”是一种“育人假设”</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“五育并举”和“五育融合”是理想与实践、目标与策略的关系。“五育融合”彰显了一种实践形式，即“融合实践”，这是一种独特且重要的“育人实践”。</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80125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（二）“五育融合”是一种“育人实践”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8" name="文本框 7"/>
          <p:cNvSpPr txBox="1"/>
          <p:nvPr>
            <p:custDataLst>
              <p:tags r:id="rId1"/>
            </p:custDataLst>
          </p:nvPr>
        </p:nvSpPr>
        <p:spPr>
          <a:xfrm>
            <a:off x="843915" y="551180"/>
            <a:ext cx="6300470" cy="589915"/>
          </a:xfrm>
          <a:prstGeom prst="rect">
            <a:avLst/>
          </a:prstGeom>
          <a:noFill/>
        </p:spPr>
        <p:txBody>
          <a:bodyPr wrap="square" rtlCol="0">
            <a:no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五育融合”还蕴含了一种新的教育理念或育人理念，即“融合理念”，它与“融合实践”一样，直指以往制约育人质量提升的主要瓶颈和难题：各育之间的相互割裂、对立甚至相互矛盾。它带来的不是相互分离、割裂的德育论、智育论、体育论、美育论和劳育论，而是“五育融合”论。未来的诸育理论，都将在“五育融合”的理念和体系内得以重建。</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（三）“五育融合”是一种“育人理念”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发挥劳动教育在育人质量提升方面的重要作用，唯有将其与其他各育融通，进行全方位、全过程式的贯穿渗透，让劳动教育在德育、智育、美育和体育中无时、无处不在，既要在这些领域进行劳动教育，也要让劳动教育返回并进入其他各育。</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（四）“五育融合”是一种“育人思维”</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grpSp>
        <p:nvGrpSpPr>
          <p:cNvPr id="6" name="组合 5"/>
          <p:cNvGrpSpPr/>
          <p:nvPr/>
        </p:nvGrpSpPr>
        <p:grpSpPr>
          <a:xfrm>
            <a:off x="438150" y="641350"/>
            <a:ext cx="6706235" cy="473075"/>
            <a:chOff x="438150" y="641350"/>
            <a:chExt cx="6706235" cy="473075"/>
          </a:xfrm>
        </p:grpSpPr>
        <p:sp>
          <p:nvSpPr>
            <p:cNvPr id="8" name="文本框 7"/>
            <p:cNvSpPr txBox="1"/>
            <p:nvPr>
              <p:custDataLst>
                <p:tags r:id="rId1"/>
              </p:custDataLst>
            </p:nvPr>
          </p:nvSpPr>
          <p:spPr>
            <a:xfrm>
              <a:off x="843915" y="641350"/>
              <a:ext cx="630047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9" name="直接连接符 8"/>
            <p:cNvCxnSpPr/>
            <p:nvPr>
              <p:custDataLst>
                <p:tags r:id="rId2"/>
              </p:custDataLst>
            </p:nvPr>
          </p:nvCxnSpPr>
          <p:spPr>
            <a:xfrm>
              <a:off x="438150" y="1095375"/>
              <a:ext cx="658685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56260" y="727229"/>
              <a:ext cx="270986" cy="270986"/>
              <a:chOff x="528166" y="561975"/>
              <a:chExt cx="461666" cy="461666"/>
            </a:xfrm>
          </p:grpSpPr>
          <p:sp>
            <p:nvSpPr>
              <p:cNvPr id="13" name="矩形 12"/>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二、“五育融合”的内涵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对于学生而言，这种挑战意味着今后不仅是线上线下混合式学习、人机交互式学习，也是“五育融合式”学习，形成基于融合、为了融合和在融合之中的学习兴趣、意识、方法、能力与习惯。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教师来说，这种挑战带来的是新要求：要有“五育融合”的教学新基本功，既要善于在自己的学科领域充分发挥每一堂课、每一个教育活动的“五育效应”，也要善于融合利用各育的育人资源，实现基于融合、为了融合和在融合之中的新型教学方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校长来说，需要具备的是“五育融合”的管理新基本功，如如何建构适应“五育融合”的体制机制、制度体系、课程体系、教学体系、班级建设体系以及整体性的学校文化体系，生成基于融合、为了融合和在融合之中的新型学校管理方式等。所有这些构成了前所未有的新挑战，它带来的是未来中国教育改革与发展的新希望、新道路和新时代。</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（五）“五育融合”是一种“育人挑战”</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grpSp>
        <p:nvGrpSpPr>
          <p:cNvPr id="6" name="组合 5"/>
          <p:cNvGrpSpPr/>
          <p:nvPr/>
        </p:nvGrpSpPr>
        <p:grpSpPr>
          <a:xfrm>
            <a:off x="438150" y="641350"/>
            <a:ext cx="6706235" cy="473075"/>
            <a:chOff x="438150" y="641350"/>
            <a:chExt cx="6706235" cy="473075"/>
          </a:xfrm>
        </p:grpSpPr>
        <p:sp>
          <p:nvSpPr>
            <p:cNvPr id="8" name="文本框 7"/>
            <p:cNvSpPr txBox="1"/>
            <p:nvPr>
              <p:custDataLst>
                <p:tags r:id="rId1"/>
              </p:custDataLst>
            </p:nvPr>
          </p:nvSpPr>
          <p:spPr>
            <a:xfrm>
              <a:off x="843915" y="641350"/>
              <a:ext cx="630047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9" name="直接连接符 8"/>
            <p:cNvCxnSpPr/>
            <p:nvPr>
              <p:custDataLst>
                <p:tags r:id="rId2"/>
              </p:custDataLst>
            </p:nvPr>
          </p:nvCxnSpPr>
          <p:spPr>
            <a:xfrm>
              <a:off x="438150" y="1095375"/>
              <a:ext cx="658685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56260" y="727229"/>
              <a:ext cx="270986" cy="270986"/>
              <a:chOff x="528166" y="561975"/>
              <a:chExt cx="461666" cy="461666"/>
            </a:xfrm>
          </p:grpSpPr>
          <p:sp>
            <p:nvSpPr>
              <p:cNvPr id="11" name="矩形 1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三、职业院校“五育融合”的基本原则</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313073" y="2102521"/>
            <a:ext cx="9294103" cy="3372846"/>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）要紧紧围绕立德树人的根本任务，把德智体美劳等素质融入学科体系、教学体系、教材体系、管理体系。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）把德智体美劳作为一个阶段连续的过程体系，系统地推进“五育体系”，实现德智体美劳全面培养。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）在注重学生的学习成绩时，也应注重学生的创新创业能力、社会实践能力、人文素质能力等。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）要坚决避免出现学期间培养目标和教育内容脱节、错位的现象，充分体现教育规律和人才培养规律，完善监督管理机制，对学生负责。</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）通过“五育”综合素质的培养，提高学生的思想道德素质、团队协作能力、沟通交际能力、学习能力、良好身体素质等能力，促进就业，并让学生受益终身。</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grpSp>
        <p:nvGrpSpPr>
          <p:cNvPr id="6" name="组合 5"/>
          <p:cNvGrpSpPr/>
          <p:nvPr/>
        </p:nvGrpSpPr>
        <p:grpSpPr>
          <a:xfrm>
            <a:off x="438150" y="641350"/>
            <a:ext cx="6706235" cy="473075"/>
            <a:chOff x="438150" y="641350"/>
            <a:chExt cx="6706235" cy="473075"/>
          </a:xfrm>
        </p:grpSpPr>
        <p:sp>
          <p:nvSpPr>
            <p:cNvPr id="8" name="文本框 7"/>
            <p:cNvSpPr txBox="1"/>
            <p:nvPr>
              <p:custDataLst>
                <p:tags r:id="rId1"/>
              </p:custDataLst>
            </p:nvPr>
          </p:nvSpPr>
          <p:spPr>
            <a:xfrm>
              <a:off x="843915" y="641350"/>
              <a:ext cx="630047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9" name="直接连接符 8"/>
            <p:cNvCxnSpPr/>
            <p:nvPr>
              <p:custDataLst>
                <p:tags r:id="rId2"/>
              </p:custDataLst>
            </p:nvPr>
          </p:nvCxnSpPr>
          <p:spPr>
            <a:xfrm>
              <a:off x="438150" y="1095375"/>
              <a:ext cx="658685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56260" y="727229"/>
              <a:ext cx="270986" cy="270986"/>
              <a:chOff x="528166" y="561975"/>
              <a:chExt cx="461666" cy="461666"/>
            </a:xfrm>
          </p:grpSpPr>
          <p:sp>
            <p:nvSpPr>
              <p:cNvPr id="11" name="矩形 1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7416" y="2451099"/>
            <a:ext cx="2235200" cy="1754917"/>
            <a:chOff x="7315200" y="596900"/>
            <a:chExt cx="2692400" cy="1754917"/>
          </a:xfrm>
        </p:grpSpPr>
        <p:sp>
          <p:nvSpPr>
            <p:cNvPr id="6" name="文本框 5"/>
            <p:cNvSpPr txBox="1"/>
            <p:nvPr/>
          </p:nvSpPr>
          <p:spPr>
            <a:xfrm>
              <a:off x="7315200" y="596900"/>
              <a:ext cx="2692400" cy="1323439"/>
            </a:xfrm>
            <a:prstGeom prst="rect">
              <a:avLst/>
            </a:prstGeom>
            <a:noFill/>
          </p:spPr>
          <p:txBody>
            <a:bodyPr wrap="square" rtlCol="0">
              <a:spAutoFit/>
            </a:bodyPr>
            <a:lstStyle/>
            <a:p>
              <a:pPr algn="dist"/>
              <a:r>
                <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目录</a:t>
              </a:r>
              <a:endParaRPr lang="zh-CN" altLang="en-US" sz="80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7315200" y="1767042"/>
              <a:ext cx="2692400" cy="584775"/>
            </a:xfrm>
            <a:prstGeom prst="rect">
              <a:avLst/>
            </a:prstGeom>
            <a:noFill/>
          </p:spPr>
          <p:txBody>
            <a:bodyPr wrap="square" rtlCol="0">
              <a:spAutoFit/>
            </a:bodyPr>
            <a:lstStyle/>
            <a:p>
              <a:pPr algn="dist"/>
              <a:r>
                <a:rPr lang="en-US" altLang="zh-CN"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CONTENT</a:t>
              </a:r>
              <a:endParaRPr lang="zh-CN" altLang="en-US" sz="3200" i="1" u="sng"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nvGrpSpPr>
          <p:cNvPr id="24" name="组合 23"/>
          <p:cNvGrpSpPr/>
          <p:nvPr/>
        </p:nvGrpSpPr>
        <p:grpSpPr>
          <a:xfrm>
            <a:off x="5380567" y="2168350"/>
            <a:ext cx="3852334" cy="646331"/>
            <a:chOff x="6849818" y="2277105"/>
            <a:chExt cx="3403316" cy="646331"/>
          </a:xfrm>
        </p:grpSpPr>
        <p:sp>
          <p:nvSpPr>
            <p:cNvPr id="25" name="矩形 24"/>
            <p:cNvSpPr/>
            <p:nvPr/>
          </p:nvSpPr>
          <p:spPr>
            <a:xfrm>
              <a:off x="6853766" y="2329338"/>
              <a:ext cx="672976"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26" name="组合 25"/>
            <p:cNvGrpSpPr/>
            <p:nvPr/>
          </p:nvGrpSpPr>
          <p:grpSpPr>
            <a:xfrm>
              <a:off x="6849818" y="2277105"/>
              <a:ext cx="3403316" cy="646331"/>
              <a:chOff x="6849818" y="2277105"/>
              <a:chExt cx="3403316" cy="646331"/>
            </a:xfrm>
          </p:grpSpPr>
          <p:sp>
            <p:nvSpPr>
              <p:cNvPr id="27" name="文本框 26"/>
              <p:cNvSpPr txBox="1"/>
              <p:nvPr/>
            </p:nvSpPr>
            <p:spPr>
              <a:xfrm>
                <a:off x="6849818" y="2277105"/>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05</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28" name="文本框 27"/>
              <p:cNvSpPr txBox="1"/>
              <p:nvPr/>
            </p:nvSpPr>
            <p:spPr>
              <a:xfrm>
                <a:off x="7620001" y="2415604"/>
                <a:ext cx="2633133" cy="368300"/>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工匠精神的培育</a:t>
                </a:r>
                <a:endPar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29" name="组合 28"/>
          <p:cNvGrpSpPr/>
          <p:nvPr/>
        </p:nvGrpSpPr>
        <p:grpSpPr>
          <a:xfrm>
            <a:off x="5346700" y="3049270"/>
            <a:ext cx="5199376" cy="645160"/>
            <a:chOff x="6819900" y="2264406"/>
            <a:chExt cx="4430919" cy="645160"/>
          </a:xfrm>
        </p:grpSpPr>
        <p:sp>
          <p:nvSpPr>
            <p:cNvPr id="30" name="矩形 29"/>
            <p:cNvSpPr/>
            <p:nvPr/>
          </p:nvSpPr>
          <p:spPr>
            <a:xfrm>
              <a:off x="6853766" y="2329338"/>
              <a:ext cx="766234" cy="5164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1" name="组合 30"/>
            <p:cNvGrpSpPr/>
            <p:nvPr/>
          </p:nvGrpSpPr>
          <p:grpSpPr>
            <a:xfrm>
              <a:off x="6819900" y="2264406"/>
              <a:ext cx="4430919" cy="645160"/>
              <a:chOff x="6819900" y="2264406"/>
              <a:chExt cx="4430919" cy="645160"/>
            </a:xfrm>
          </p:grpSpPr>
          <p:sp>
            <p:nvSpPr>
              <p:cNvPr id="32" name="文本框 31"/>
              <p:cNvSpPr txBox="1"/>
              <p:nvPr/>
            </p:nvSpPr>
            <p:spPr>
              <a:xfrm>
                <a:off x="6819900" y="2264406"/>
                <a:ext cx="800100" cy="645160"/>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06</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3" name="文本框 32"/>
              <p:cNvSpPr txBox="1"/>
              <p:nvPr/>
            </p:nvSpPr>
            <p:spPr>
              <a:xfrm>
                <a:off x="7634494" y="2402836"/>
                <a:ext cx="3616325" cy="368300"/>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几种主要类型劳动价值及工匠精神养成</a:t>
                </a:r>
                <a:endPar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grpSp>
        <p:nvGrpSpPr>
          <p:cNvPr id="34" name="组合 33"/>
          <p:cNvGrpSpPr/>
          <p:nvPr/>
        </p:nvGrpSpPr>
        <p:grpSpPr>
          <a:xfrm>
            <a:off x="5346700" y="3882851"/>
            <a:ext cx="4851400" cy="646331"/>
            <a:chOff x="6819900" y="2264406"/>
            <a:chExt cx="4851400" cy="646331"/>
          </a:xfrm>
        </p:grpSpPr>
        <p:sp>
          <p:nvSpPr>
            <p:cNvPr id="35" name="矩形 34"/>
            <p:cNvSpPr/>
            <p:nvPr/>
          </p:nvSpPr>
          <p:spPr>
            <a:xfrm>
              <a:off x="6853766" y="2329338"/>
              <a:ext cx="766234" cy="5164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思源黑体 CN Heavy" panose="020B0A00000000000000" pitchFamily="34" charset="-122"/>
                <a:ea typeface="思源黑体 CN Heavy" panose="020B0A00000000000000" pitchFamily="34" charset="-122"/>
                <a:sym typeface="思源黑体 CN"/>
              </a:endParaRPr>
            </a:p>
          </p:txBody>
        </p:sp>
        <p:grpSp>
          <p:nvGrpSpPr>
            <p:cNvPr id="36" name="组合 35"/>
            <p:cNvGrpSpPr/>
            <p:nvPr/>
          </p:nvGrpSpPr>
          <p:grpSpPr>
            <a:xfrm>
              <a:off x="6819900" y="2264406"/>
              <a:ext cx="4851400" cy="646331"/>
              <a:chOff x="6819900" y="2264406"/>
              <a:chExt cx="4851400" cy="646331"/>
            </a:xfrm>
          </p:grpSpPr>
          <p:sp>
            <p:nvSpPr>
              <p:cNvPr id="37" name="文本框 36"/>
              <p:cNvSpPr txBox="1"/>
              <p:nvPr/>
            </p:nvSpPr>
            <p:spPr>
              <a:xfrm>
                <a:off x="6819900" y="2264406"/>
                <a:ext cx="800100" cy="646331"/>
              </a:xfrm>
              <a:prstGeom prst="rect">
                <a:avLst/>
              </a:prstGeom>
              <a:noFill/>
            </p:spPr>
            <p:txBody>
              <a:bodyPr wrap="square" rtlCol="0">
                <a:spAutoFit/>
              </a:bodyPr>
              <a:lstStyle/>
              <a:p>
                <a:r>
                  <a:rPr lang="en-US" altLang="zh-CN" sz="36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07</a:t>
                </a:r>
                <a:endParaRPr lang="zh-CN" altLang="en-US" sz="36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38" name="文本框 37"/>
              <p:cNvSpPr txBox="1"/>
              <p:nvPr/>
            </p:nvSpPr>
            <p:spPr>
              <a:xfrm>
                <a:off x="7725564" y="2402905"/>
                <a:ext cx="3945736" cy="368300"/>
              </a:xfrm>
              <a:prstGeom prst="rect">
                <a:avLst/>
              </a:prstGeom>
              <a:noFill/>
            </p:spPr>
            <p:txBody>
              <a:bodyPr wrap="square" rtlCol="0">
                <a:spAutoFit/>
              </a:bodyPr>
              <a:lstStyle/>
              <a:p>
                <a:r>
                  <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劳动权益保障与劳动安全</a:t>
                </a:r>
                <a:endParaRPr lang="zh-CN" altLang="en-US">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grpSp>
      </p:grpSp>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25320" y="4776309"/>
            <a:ext cx="2205869" cy="24208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3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3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300"/>
                                        <p:tgtEl>
                                          <p:spTgt spid="34"/>
                                        </p:tgtEl>
                                      </p:cBhvr>
                                    </p:animEffect>
                                  </p:childTnLst>
                                </p:cTn>
                              </p:par>
                              <p:par>
                                <p:cTn id="20" presetID="22" presetClass="entr" presetSubtype="4"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四、职业院校“五育融合”模式的构建</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313073" y="2102521"/>
            <a:ext cx="9294103" cy="263418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职业院校应根据职业院校学生的特点及专业特点，开发构建适合职业院校学生综合素质教育的“五育融合”模式。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）基于德育的综合素质教育研究。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）基于智育的综合素质教育研究。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）基于体育的综合素质教育研究。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）基于美育的综合素质教育研究。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）基于劳育的综合素质教育研究。</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grpSp>
        <p:nvGrpSpPr>
          <p:cNvPr id="6" name="组合 5"/>
          <p:cNvGrpSpPr/>
          <p:nvPr/>
        </p:nvGrpSpPr>
        <p:grpSpPr>
          <a:xfrm>
            <a:off x="438150" y="641350"/>
            <a:ext cx="6706235" cy="473075"/>
            <a:chOff x="438150" y="641350"/>
            <a:chExt cx="6706235" cy="473075"/>
          </a:xfrm>
        </p:grpSpPr>
        <p:sp>
          <p:nvSpPr>
            <p:cNvPr id="8" name="文本框 7"/>
            <p:cNvSpPr txBox="1"/>
            <p:nvPr>
              <p:custDataLst>
                <p:tags r:id="rId1"/>
              </p:custDataLst>
            </p:nvPr>
          </p:nvSpPr>
          <p:spPr>
            <a:xfrm>
              <a:off x="843915" y="641350"/>
              <a:ext cx="630047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学校劳动教育与其他</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四育</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9" name="直接连接符 8"/>
            <p:cNvCxnSpPr/>
            <p:nvPr>
              <p:custDataLst>
                <p:tags r:id="rId2"/>
              </p:custDataLst>
            </p:nvPr>
          </p:nvCxnSpPr>
          <p:spPr>
            <a:xfrm>
              <a:off x="438150" y="1095375"/>
              <a:ext cx="6586855" cy="1905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56260" y="727229"/>
              <a:ext cx="270986" cy="270986"/>
              <a:chOff x="528166" y="561975"/>
              <a:chExt cx="461666" cy="461666"/>
            </a:xfrm>
          </p:grpSpPr>
          <p:sp>
            <p:nvSpPr>
              <p:cNvPr id="11" name="矩形 1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86198"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02</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872098" y="2259583"/>
            <a:ext cx="6057900" cy="706755"/>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劳动与劳动能力的</a:t>
            </a:r>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形成</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872098" y="3254556"/>
            <a:ext cx="5015397" cy="1754326"/>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第一节 劳动的概念及内涵 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第二节 劳动的属性与类型 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第三节 劳动能力及其形成 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第四节 劳动素养及其评价</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935588"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3386197"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895519"/>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唯物史观揭示了劳动是人类社会产生的基础和前提。劳动把人与动物区别开来，把人从自然界中提出来。劳动是人类所特有的一种能动的改造世界的实践活动。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劳动是人类改造客观世界和主观世界的基础，劳动创造财富、创造价值。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劳动是人类所特有的为满足自身的物质和精神需要，有目的地调整和控制人和自然界之间的物质变换过程的一种改变自然物的社会实践活动。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所谓劳动是指人们运用一定的生产工具，作用于劳动对象，创造物质财富和精神财富的有目的的活动。劳动是人类社会存在和发展最基本的条件，劳动在人类形成过程中起了决定性的作用。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二、劳动概念的内涵和外延</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3046418"/>
            <a:ext cx="9294103" cy="1895519"/>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一般来说，劳动可分为脑力劳动和体力劳动两大类。劳动的成果是创造的物质财富和精神财富，所以，体力劳动与脑力劳动统一在人的生产实践过程中，两者相互渗透，并没有完全的分割界限。</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劳动精神作为一种意识活动，会反作用于劳动实践过程。一方面，劳动精神会激发人们投身劳动的热情；另一方面，在劳动精神的作用下，人们将克服劳动中的困难，培养不怕辛苦、敢为人先的毅力和品质。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（一）劳动的内涵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二、劳动概念的内涵和外延</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劳动的外延是人类实践活动的一种特殊形式，多指创造物质财富和精神财富的活动。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当今的知识经济时代与马克思所处的时代相比，劳动无论在内容和结构形式上都发生了重大变化，劳动的各个对象的性质也相应地扩展和改变。</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劳动形式的单一性和多样性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劳动范围的区域性和全球性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劳动要素的整体性和分离性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劳动本质具有稳定性和发展性</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（二）劳动的外延</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劳动的概念及内涵</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1007439"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三、劳动与人类的关系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156697"/>
            <a:ext cx="9294103" cy="787523"/>
          </a:xfrm>
          <a:prstGeom prst="rect">
            <a:avLst/>
          </a:prstGeom>
          <a:noFill/>
        </p:spPr>
        <p:txBody>
          <a:bodyPr wrap="square" rtlCol="0">
            <a:spAutoFit/>
          </a:bodyPr>
          <a:lstStyle/>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正是劳动彻底将人与猿区别开来。</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劳动是人类赖以生存、发展的决定力量。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499235" y="4336457"/>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在马克思看来，劳动是“一切历史的基本条件”，有了人类的劳动，有了满足人类生存必需的前提，才产生了生活和历史。</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1007439" y="3455672"/>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四、劳动与社会发展的关系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一、劳动的属性</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人的劳动和动物的本能活动最不同的地方在于人的劳动是由自觉意识支配的、能动的和具有一定目的的活动。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（一）人类专属性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776018"/>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人类在劳动时不仅知道为什么去做，怎样去做，而且知道将会做成怎样，这些就是人类劳动和动物本能活动之间的本质区别。劳动具有自觉意识和能动性，是有目的的活动。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354289"/>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（二）自觉意识和能动性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nvSpPr>
        <p:spPr>
          <a:xfrm>
            <a:off x="1448948" y="5300960"/>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有自觉意识和能动性的活动并不都是劳动。在人的活动中，只有那些能够创造出物质财富和精神财富的创造性活动，才能称之为劳动。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45202" y="487923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（三）劳动的创造性</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二、深刻理解劳动的属性</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一个付出的过程，其通常表现是劳动者为他人办事，从中可能会有物质或精神的回报。但这些回报不应是劳动付出的前提，而只是一种激励。对于当事人来说，劳动的意愿与体会是多样的，劳动教育的成果常常反映为青少年劳动时乐于付出、甘于付出或是被迫付出的体验与态度。</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（一）劳动是一个付出的过程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nvSpPr>
        <p:spPr>
          <a:xfrm>
            <a:off x="1499235" y="4314627"/>
            <a:ext cx="9294103" cy="1526187"/>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人的学习方式有很多，如听中学、看中学、讨论中学、实践中学</a:t>
            </a:r>
            <a:r>
              <a:rPr lang="en-US" altLang="zh-CN" sz="1600" dirty="0">
                <a:solidFill>
                  <a:schemeClr val="tx2">
                    <a:lumMod val="75000"/>
                  </a:schemeClr>
                </a:solidFill>
                <a:latin typeface="楷体" panose="02010609060101010101" pitchFamily="49" charset="-122"/>
                <a:ea typeface="楷体" panose="02010609060101010101" pitchFamily="49" charset="-122"/>
                <a:sym typeface="思源黑体 CN"/>
              </a:rPr>
              <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个健全的人，往往具备多种学习方式，并经历着多样的学习过程。劳动是人们亲历亲为的动手实践过程，因而劳动技能是劳动教育的当然目标。劳动又是对青少年生活态度的影响过程，促使青少年形成积极、负责、务实等良好品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（二）劳动是一个实践的过程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二、深刻理解劳动的属性</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劳动的情境必然是真实的，劳动者所面对的是真实情境的任务。它将考验劳动者理解任务要求、综合运用个人知能、探索解决问题的能力。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（三）劳动是面向真实问题的探索活动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nvSpPr>
        <p:spPr>
          <a:xfrm>
            <a:off x="1499235" y="4314627"/>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社会性发展就是人的社会属性系统的不断完善和社会参与能力的逐步提高。劳动正是促使个体理解社会、参与社会的重要的社会化过程。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（四）劳动是促使个体社会性发展的活动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三、劳动的类型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4111510"/>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按照复杂程度可分为简单劳动和复杂劳动两大类。简单劳动是在一定的社会条件下不需要经过特别的专门训练，每个普通劳动者都能从事的劳动；而复杂劳动是需要经过专门学习和训练，从而在技术上比简单劳动复杂的劳动，它等于强化了的简单劳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根据劳动所依靠的主要运动器官的不同，可以将劳动划分为体力劳动、脑力劳动、生理力劳动。体力劳动是指以人体肌肉与骨骼的劳动为主，以大脑和其他生理系统的劳动为辅的人类劳动；脑力劳动是指以大脑神经系统的劳动为主，以其他生理系统的劳动为辅的人类劳动；生理力劳动是指除体力劳动和脑力劳动之外的其他形式的人类劳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的人类劳动由脑力劳动、体力劳动与生理力劳动按照不同的比例关系组合而成。通常意义上的脑力劳动是指脑力劳动占主要比例的复合劳动，体力劳动是指体力劳动占主要比例的复合劳动，生理力劳动是指生理力劳动占主要比例的复合劳动。在现实劳动中，既没有单纯的脑力劳动，也没有单纯的体力劳动。任何劳动都是脑力劳动与体力劳动的结合。</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（三）劳动是面向真实问题的探索活动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34001" y="2151861"/>
            <a:ext cx="1040297" cy="923330"/>
          </a:xfrm>
          <a:prstGeom prst="rect">
            <a:avLst/>
          </a:prstGeom>
          <a:noFill/>
        </p:spPr>
        <p:txBody>
          <a:bodyPr wrap="square" rtlCol="0">
            <a:spAutoFit/>
          </a:bodyPr>
          <a:lstStyle/>
          <a:p>
            <a:pPr algn="ctr"/>
            <a:r>
              <a:rPr lang="en-US" altLang="zh-CN"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01</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219901"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劳动教育与工匠精神概述</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219901" y="3254556"/>
            <a:ext cx="5015397" cy="175323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第一节 劳动教育的背景和意义 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第二节 工匠精神的内涵及要素</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第三节 劳动教育与工匠精神培育的关系</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四节 学校劳动教育与其他“四育”的关系</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283391"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734000"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8665041" y="4150851"/>
            <a:ext cx="3665505" cy="2801101"/>
            <a:chOff x="6875147" y="2783053"/>
            <a:chExt cx="5455399" cy="4168900"/>
          </a:xfrm>
        </p:grpSpPr>
        <p:pic>
          <p:nvPicPr>
            <p:cNvPr id="64" name="图片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65" name="图片 6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66" name="组合 65"/>
            <p:cNvGrpSpPr/>
            <p:nvPr/>
          </p:nvGrpSpPr>
          <p:grpSpPr>
            <a:xfrm>
              <a:off x="9275430" y="4865409"/>
              <a:ext cx="1553499" cy="2086544"/>
              <a:chOff x="6476730" y="3307849"/>
              <a:chExt cx="2607198" cy="3501795"/>
            </a:xfrm>
          </p:grpSpPr>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69"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四、劳动的作用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人既是自然界进化发展的产物，又是社会劳动的产物。劳动是人类赖以生存、发展的决定力量。劳动创造智慧，智慧创造生产工具。</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（一）劳动创造了人类</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862120"/>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人类的思维活动离不开实践活动，而智力的核心是思维能力。实践活动既有学习活动，又有创造活动，而劳动正是兼有学习与创造这两个功能。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52356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（二）劳动开发了思维</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nvSpPr>
        <p:spPr>
          <a:xfrm>
            <a:off x="1499235" y="5300960"/>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劳动不仅是一种生活体验，也是锻炼我们动手能力、社会实践能力的重要途径，更是培养我们尊重劳动、勤俭节约、劳动光荣等价值观的重要方式。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nvSpPr>
        <p:spPr>
          <a:xfrm>
            <a:off x="1295489" y="496240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（三）劳动培养了吃苦耐劳精神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四、劳动的作用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衡量一个人综合素质的最后形式，通过劳动教育，人的道德、知识、能力、素质可以得到全面、综合的提升和展示。劳动教育有助于提高学生独立自主的生活能力，有助于增强他们的公民意识和社会责任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（四）劳动培养责任意识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231452"/>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幸福不仅包括物质生活，也包括精神生活；幸福不仅在于享受，还在于劳动和创造。正如习近平总书记指出的，劳动是财富的源泉，也是幸福的源泉。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892898"/>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（五）劳动是个人和家庭幸福的源泉</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劳动的属性与类型</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五、劳动的指标</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的指标是用劳动单位计量的总量指标，劳动单位是用一定时间内完成的一定工作量或用一个劳动力工作一定时间做计量单位的。劳动的指标也具有一定的综合能力。总量指标按计量单位的不同，分为实物指标、价值指标和劳动指标三种，如出勤工时、实际工时、定额工时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劳动时间、劳动总产量、劳动生产率、劳动总价值等常用作统计和比较的指标。</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企业在运营管理过程中会制定比较完善的劳动评价指标体系，对劳动者的效率和质量进行衡量，判断劳动者创造的价值是多少，以此作为制定劳动报酬的依据。</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一、劳动能力的概念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141308"/>
            <a:ext cx="9294103" cy="1156855"/>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是人进行生产活动的能力，包括体力和脑力两个方面，是体力和脑力的总和；是劳动者以自己的行为依法行使劳动权利和履行劳动义务的能力，即法律上所指的劳动行为能力。劳动行为能力丧失者意味着其不再具有劳动的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1" name="文本框 10"/>
          <p:cNvSpPr txBox="1"/>
          <p:nvPr/>
        </p:nvSpPr>
        <p:spPr>
          <a:xfrm>
            <a:off x="1448947" y="4041735"/>
            <a:ext cx="9592679" cy="1895519"/>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劳动能力分为一般性劳动能力、职业性劳动能力和专门的劳动能力三种：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）一般性劳动能力，多指日常所需的劳动能力，包括为自己服务的穿衣、吃饭等和为他人服务的简单体力及脑力劳动。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）职业性劳动能力，是指经过专业训练，具备专门知识的劳动能力（如工程师、教师等的劳动）。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）有些职业的专长性很强（如歌唱家、钢琴师等），又称为专门的劳动能力。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977942" y="3632644"/>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二、劳动能力的分类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三、劳动能力的鉴定</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141308"/>
            <a:ext cx="9294103" cy="263418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劳动能力鉴定是通过对一个人从事体力工作的能力的鉴定，确定其劳动能力丧失的程度。劳动能力的丧失可分为：</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① 部分丧失劳动能力。这种人虽然因伤、病导致身体衰弱、器官功能障碍或肢体残废，但仍能从事一些轻微或力所能及的工作。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② 完全丧失劳动能力。这种人因伤、病已经不能从事任何强度的工作，甚至连日常生活都需要他人照顾。劳动能力鉴定是一项复杂而困难的工作，涉及医学、伦理学等有关的知识，并依照国家的有关政策性规定，是在明确的鉴定标准的基础上，综合分析被鉴定人的病情后做出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劳动能力及其形成</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四、劳动能力的形成</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劳动技能是个体从事一定劳动所必须具备的知识、技术、技巧及综合运用这些知识、技术、技巧的能力。劳动技能包括一般劳动技能和专门劳动技能。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（一）劳动技能</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3862120"/>
            <a:ext cx="9294103" cy="787523"/>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实践能力是指学生参与校内外的劳动实践活动，获得实践体验，如在卫生清洁、内务管理、勤工助学、志愿服务、创新创业、专业实践等活动中表现出来的能力。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523566"/>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（二）实践能力</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5" name="文本框 14"/>
          <p:cNvSpPr txBox="1"/>
          <p:nvPr/>
        </p:nvSpPr>
        <p:spPr>
          <a:xfrm>
            <a:off x="1499235" y="5199307"/>
            <a:ext cx="9294103" cy="418191"/>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创新能力是指学生善于发挥自身的创新意识和探究意识的能力。创新能力是劳动能力的关键因素。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6" name="文本框 15"/>
          <p:cNvSpPr txBox="1"/>
          <p:nvPr/>
        </p:nvSpPr>
        <p:spPr>
          <a:xfrm>
            <a:off x="1295489" y="486075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（三）创新能力</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指劳动者在劳动过程中与之相匹配的劳动心态和劳动技能的综合概括，是处于社会实践活动中的实践主体在掌握一定知识储备和劳动技能的基础上开展实践活动，特别是劳动实践中所展现的优良品质的集合，包括劳动意识、劳动精神、劳动能力、知识储备和创新精神等方面。它是衡量劳动者能否完成某项对应性工作的最根本、最直接的工作能力指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（一）劳动素养的概念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5" y="4336457"/>
            <a:ext cx="9294103" cy="1156855"/>
          </a:xfrm>
          <a:prstGeom prst="rect">
            <a:avLst/>
          </a:prstGeom>
          <a:noFill/>
        </p:spPr>
        <p:txBody>
          <a:bodyPr wrap="square" rtlCol="0">
            <a:spAutoFit/>
          </a:bodyPr>
          <a:lstStyle/>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正确的价值导向性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明确的实践指向性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积极的创新传承性</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99790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（二）劳动素养的特征</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882292"/>
            <a:ext cx="9294103" cy="2264851"/>
          </a:xfrm>
          <a:prstGeom prst="rect">
            <a:avLst/>
          </a:prstGeom>
          <a:noFill/>
        </p:spPr>
        <p:txBody>
          <a:bodyPr wrap="square" rtlCol="0">
            <a:spAutoFit/>
          </a:bodyPr>
          <a:lstStyle/>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劳动素养之于立德树人教育之价值意义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劳动素养与人的综合素质素养培育密切相关，劳动教育也与德育、智育、体育、美育相互交织，由此促进人的全面发展。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劳动素养是人之全面素养的重要组成部分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劳动素养是社会主义现代化强国建设的坚实保障</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劳动素养是实现中华民族伟大复兴中国梦的价值要求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（三）劳动素养教育之重要意义与价值</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一、劳动素养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3003515"/>
          </a:xfrm>
          <a:prstGeom prst="rect">
            <a:avLst/>
          </a:prstGeom>
          <a:noFill/>
        </p:spPr>
        <p:txBody>
          <a:bodyPr wrap="square" rtlCol="0">
            <a:spAutoFit/>
          </a:bodyPr>
          <a:lstStyle/>
          <a:p>
            <a:pPr marL="342900" indent="-342900" algn="just">
              <a:lnSpc>
                <a:spcPct val="150000"/>
              </a:lnSpc>
              <a:buAutoNum type="arabicPeriod"/>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尽早培养原则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）家庭教育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）社会教育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日常培养原则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身体力行原则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内外兼修原则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协同培育原则</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（四）劳动素养的培养原则</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nvPicPr>
        <p:blipFill>
          <a:blip r:embed="rId1"/>
          <a:stretch>
            <a:fillRect/>
          </a:stretch>
        </p:blipFill>
        <p:spPr>
          <a:xfrm>
            <a:off x="5270729" y="2245962"/>
            <a:ext cx="4256727" cy="305499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二、劳动素养的评价</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56855"/>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从职业院校学生的特点、评价指标的可操作性、社会认知程度等综合角度来看，劳动素养的内涵与指向重在体现以下四个方面：一是劳动意识的评价维度；二是劳动观念的评价维度；三是劳动能力的评价维度；四是劳动成果的评价维度。</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（一）劳动素养评价的主要内容</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nvSpPr>
        <p:spPr>
          <a:xfrm>
            <a:off x="1499235" y="4360415"/>
            <a:ext cx="9294103" cy="787523"/>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劳动素养的评价载体与呈现形式，即评价体系建构应涵盖以下四个方面：一是日常劳动行为；二是志愿服务；三是实习实训；四是社会实践。</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1295489" y="4021861"/>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（二）劳动素养的评价载体</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0" name="文本框 29"/>
          <p:cNvSpPr txBox="1"/>
          <p:nvPr/>
        </p:nvSpPr>
        <p:spPr>
          <a:xfrm>
            <a:off x="1507779" y="2416887"/>
            <a:ext cx="9422292" cy="2677656"/>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劳动教育是学校“五育”之一，并具有德育属性。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辞海</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中对劳动教育的定义为：“劳动教育是德育内容之一，对学生进行热爱劳动和劳动人民、珍惜劳动成果、树立正确的劳动观点和劳动态度、通过日常生活培养劳动习惯和技能的教育活动。”</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中国大百科全书</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教育</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中将劳动教育的定义为：“使学生树立正确的劳动观点和劳动态度，热爱劳动和劳动人民，养成劳动习惯的教育，是德育的内容之一。”</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以上两个定义均强调劳动教育的德育属性，将劳动教育视为德育的一部分，侧重热爱劳动和劳动人民的情感、正确劳动观念和态度的培养，把劳动习惯和技能的养成看作日常生活培养的结果。</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1" name="文本框 30"/>
          <p:cNvSpPr txBox="1"/>
          <p:nvPr/>
        </p:nvSpPr>
        <p:spPr>
          <a:xfrm>
            <a:off x="1295489" y="2078333"/>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（一）作为德育内容的劳动教育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二、劳动素养的评价</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526187"/>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劳动素养评价的结果运用方面应当注重以下三个方面：</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一是要探索劳动素养评价的独立表彰机制。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二是要建立劳动素养评价与学生综合素质测评融合机制。</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三是要建立劳动素养评价结果的长期记录机制。</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（三）劳动素养评价结果的运用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nvSpPr>
        <p:spPr>
          <a:xfrm>
            <a:off x="1499235" y="4262230"/>
            <a:ext cx="9294103" cy="787523"/>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职业院校要尝试通过网络化、系统化、平台化的方式采集学生劳动素养评价信息，构建科学合理的劳动素养评价体系，形成劳动素养评价结果的长期记录，推动劳动教育在职业院校的具体落实落地。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三、培养学生劳动素养的途径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要自主自发地利用课堂和课余时间学习马克思主义劳动理论，深刻理解和领会马克思主义关于劳动创造人、劳动促进人的全面发展等观点，努力提高参加劳动实践、接受劳动锻炼的自觉性和主动性，同时学习新时代劳动教育的内涵和意义，领悟习近平总书记给劳动教育赋予的时代思想意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（一）加强马克思主义劳动理论的学习</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nvSpPr>
        <p:spPr>
          <a:xfrm>
            <a:off x="1499235" y="4262230"/>
            <a:ext cx="9294103" cy="1895519"/>
          </a:xfrm>
          <a:prstGeom prst="rect">
            <a:avLst/>
          </a:prstGeom>
          <a:noFill/>
        </p:spPr>
        <p:txBody>
          <a:bodyPr wrap="square" rtlCol="0">
            <a:spAutoFit/>
          </a:bodyPr>
          <a:lstStyle/>
          <a:p>
            <a:pPr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第一，学生要自觉主动地学习，把在学校获得的劳动知识进行自我消化和自我认知；第二，在学校要主动认真地学习劳动教育课，遇到不懂的问题积极思考和提问，尽自己最大的努力做到自主学习、自我管理、自主思考和自主行动，培养正确的劳动观念；第三，学习、讨论劳动知识和参与劳动，在集体学习的过程中表现自己，感悟体验劳动带给自身的力量和磨炼；第四，不断弘扬和践行劳动精神、劳模精神、工匠精神，不断积累和运用，这是提高劳动素养水平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nvSpPr>
        <p:spPr>
          <a:xfrm>
            <a:off x="1295489" y="3776757"/>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（二）加强自我劳动教育，锻造劳动精神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劳动素养及其评价</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397961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三、培养学生劳动素养的途径</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882292"/>
            <a:ext cx="9294103" cy="2634183"/>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是一个实践的过程，因此提升劳动素养需要课堂学习与课外实践的有机统一，如果不能把课堂学习与课外实践有机结合起来，学生对劳动的认同感和敬畏心就不可能真正形成。因此，学生要加强实践体验，通过开展多种形式的劳动实践，切实感悟劳动的获得感和成就感。学生要通过劳动实践，充分感受劳动的乐趣，享受劳动成果的喜悦，养成吃苦耐劳的品质以及独立担当的品格，进而形成尊重劳动、热爱劳动的真挚情感。学生要在自己的生活实践中体会劳动素养提升与自身健康成长和全面发展的内在联系，积极参加校内外组织的劳动教育和劳动锻炼平台，并积极寻找劳动机会，在劳动的过程中训练劳动技能，形成热爱劳动的良好品德，锻炼吃苦耐劳的意志品质，全面提高劳动素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（三）加强劳动实践锻炼，提升劳动能力</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333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03</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10" y="2259583"/>
            <a:ext cx="6057900" cy="707886"/>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劳动价值观与劳动精神</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375710" y="3254556"/>
            <a:ext cx="5015397" cy="175323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第一节 劳动价值观及其差异 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第二节 劳动价值观的形成及内在</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逻辑 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第三节 劳模精神与劳</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动精神的关系 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四节 劳模精神的具体表现及典型人物</a:t>
            </a:r>
            <a:endParaRPr lang="zh-CN" altLang="en-US" dirty="0">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200" y="2122619"/>
            <a:ext cx="461665" cy="520148"/>
          </a:xfrm>
          <a:prstGeom prst="bentConnector4">
            <a:avLst>
              <a:gd name="adj1" fmla="val -24757"/>
              <a:gd name="adj2" fmla="val 126858"/>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09" y="2613525"/>
            <a:ext cx="520149" cy="461665"/>
          </a:xfrm>
          <a:prstGeom prst="bentConnector4">
            <a:avLst>
              <a:gd name="adj1" fmla="val -31741"/>
              <a:gd name="adj2" fmla="val 130260"/>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48948" y="2934325"/>
            <a:ext cx="9294103" cy="1526187"/>
          </a:xfrm>
          <a:prstGeom prst="rect">
            <a:avLst/>
          </a:prstGeom>
          <a:noFill/>
        </p:spPr>
        <p:txBody>
          <a:bodyPr wrap="square" rtlCol="0">
            <a:spAutoFit/>
          </a:bodyPr>
          <a:lstStyle/>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首先，劳动创造了人之为人的现实生存条件，是人脱离动物的根本途径。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其次，劳动是人的生命的本质规定。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再次，劳动是人的本质生成的基础。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最后，劳动是人的价值实现的根本途径。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（一）劳动与人的本质</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2676525"/>
          </a:xfrm>
          <a:prstGeom prst="rect">
            <a:avLst/>
          </a:prstGeom>
          <a:noFill/>
        </p:spPr>
        <p:txBody>
          <a:bodyPr wrap="square" rtlCol="0">
            <a:spAutoFit/>
          </a:bodyPr>
          <a:lstStyle/>
          <a:p>
            <a:pPr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价值实体</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价值实体是指商品中消耗的人类的抽象劳动。也就是说，价值这个东西指的是抽象劳动。商品的二重性就是使用价值和价值，价值是商品的社会属性，商品的自然属性是使用价值。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量就是指价值的大小、价值的多少。商品价值的数量由社会必要劳动时间来计算。社会必要劳动时间是指在社会平均条件下，用社会中等的劳动强度生产一个使用价值所需要的劳动时间。社会必要劳动时间有宏观和微观双重含义：微观含义是指生产一个商品的社会必要劳动时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（二）劳动价值论</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3372846"/>
          </a:xfrm>
          <a:prstGeom prst="rect">
            <a:avLst/>
          </a:prstGeom>
          <a:noFill/>
        </p:spPr>
        <p:txBody>
          <a:bodyPr wrap="square" rtlCol="0">
            <a:spAutoFit/>
          </a:bodyPr>
          <a:lstStyle/>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价值的形式</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形式就是指交换价值。交换价值是一个商品和另一个商品交换的比例。交换价值有四种形式：简单的价值形式、扩大的价值形式、一般的价值形式、货币的价值形式。货币是最高的价值形式，也是最完整的价值形式。用货币表现的商品价值称为价格，价格是商品价值的货币表现。价格就是一种交换价值，是一种最高形态的交换价值。</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价值的实质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价值的实质就是商品所能体现的人和人之间的经济关系。人和人的经济关系在商品经济、市场经济中就是商品和商品的关系，就是劳动和劳动的关系，也是物和物的关系。反过来说，物和物进行交换时所体现的就是人和人的关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（二）劳动价值论</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一、马克思主义劳动价值观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2634183"/>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首先，劳动与解放并不是一对不可调和的冤家，相反，没有劳动就没有真实的解放，而没有解放的本体论承诺劳动就蜕化为动物式活动。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其次，劳动虽然包含着人与自然之间的“新陈代谢”，但劳动并不必然使人处于必然性之下；相反，劳动总是与人的自由相关，并且劳动（狭义的实践）蕴含着解放的力量与旨趣。</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最后，由于马克思解放学说的真实内容是人类解放，而只有从广义实践（物质劳动、阶级斗争、文化活动等的统一）出发，人类的解放才是现实的，因此不应对解放做完全奠基于劳动的理解，而应做奠基于广义实践的理解。</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（三）劳动解放论</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二、新时代学生劳动价值观的基本内涵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2264851"/>
          </a:xfrm>
          <a:prstGeom prst="rect">
            <a:avLst/>
          </a:prstGeom>
          <a:noFill/>
        </p:spPr>
        <p:txBody>
          <a:bodyPr wrap="square" rtlCol="0">
            <a:spAutoFit/>
          </a:bodyPr>
          <a:lstStyle/>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应当把明确劳动本质与价值作为基本要求，明辨劳动最伟大。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劳动改写命运，书写历史。</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）劳动创造幸福，成就事业。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）劳动开创未来，实现复兴。</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应当把肯定劳动主体地位与作用作为基本要义，明辨劳动最光荣。</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应当把树立创造性劳动意识作为主要目标，明辨劳动最美丽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三、树立正确的劳动价值观的意义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3003515"/>
          </a:xfrm>
          <a:prstGeom prst="rect">
            <a:avLst/>
          </a:prstGeom>
          <a:noFill/>
        </p:spPr>
        <p:txBody>
          <a:bodyPr wrap="square" rtlCol="0">
            <a:spAutoFit/>
          </a:bodyPr>
          <a:lstStyle/>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有利于学生树立正确的价值观和事业观。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新时代的学生要将日常生活与理想追求紧密结合起来，在劳动创造中实现远大理想和个人目标，自觉把人生追求融入国家富强、民族复兴的伟业，实现个人与集体、国家的融合发展，真正树立依靠辛勤劳动、诚实劳动、创造性劳动获取财富，实现人生价值的正确思想观念，从而为其走出校园后的人生之路奠定良好的事业发展基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有利于学生培育和践行社会主义核心价值观。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尊重劳动，坚持爱岗敬业的工作态度和职业操守，是践行社会主义核心价值观的要求和具体体现。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52755"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有利于学生感受时代精神力量。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24872" y="2397489"/>
            <a:ext cx="9379562" cy="2308324"/>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劳动教育具有智育属性。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教师百科辞典</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对劳动教育的定义是：“劳动教育就是向受教育者传播劳动知识和技能，培养他们正确的劳动观点、劳动习惯和劳动情感。”</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成有信在其</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教育学原理</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中将劳动教育定义为：“培养学生具有现代工农业生产的基本知识和基本技能的教育。”</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以上两个定义都强调劳动教育的智育属性，将劳动教育的主要价值定位为传播现代生产基本知识和技能，提高社会劳动生产的智力水平。</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（二）作为智育内容的劳动教育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四、劳动价值观的时代差异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1156855"/>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改革开放</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年来，围绕社会主义、计划商品经济的许多措施出台，社会主义经济基础有了深刻的变化，一系列商品观念形成，如经济主体观念、效益利润观念、成本和市场观念等深入人心，反映在人们的劳动意识上，也有较大的变化。</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（一）勤劳意识的时代差异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4" y="4030517"/>
            <a:ext cx="9294103" cy="2264851"/>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中国实行社会主义制度</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70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多年来，历来强调个人为集体、为社会做贡献。在社会主义建设初期的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世纪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集体主义、奉献精神与党的经济政策是一致的，工作和劳动的目的是为社会、为国家做贡献，人们很少甚至几乎不谈个人的经济利益和自我实现。改革开放以后，由于一系列经济政策的调整使主张国家、集体和个人的利益三者兼顾。</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代以来，关于人的劳动目的的调查结果显示，不同年龄段的人对于劳动目的的认识有明显的差异：老年段的主人翁意识最强，青年段和中年段的主人翁意识最弱，而少年段由于受学校教育的影响，愿为社会做贡献的人多于青年段。</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691963"/>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（二）劳动目的的时代差异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5521975" cy="461665"/>
            <a:chOff x="438150" y="641350"/>
            <a:chExt cx="5521975" cy="461665"/>
          </a:xfrm>
        </p:grpSpPr>
        <p:sp>
          <p:nvSpPr>
            <p:cNvPr id="2" name="文本框 1"/>
            <p:cNvSpPr txBox="1"/>
            <p:nvPr/>
          </p:nvSpPr>
          <p:spPr>
            <a:xfrm>
              <a:off x="843915" y="641350"/>
              <a:ext cx="5116210"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劳动价值观及其差异</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266052"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四、劳动价值观的时代差异</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5" y="2397489"/>
            <a:ext cx="9294103" cy="787523"/>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几代人在劳动激励因素上的看法比较接近，普遍追求的是一种能发挥自己能力的，通过自己的刻苦努力而赢得报酬的工作环境。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（三）劳动激励因素的时代差异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1" name="文本框 10"/>
          <p:cNvSpPr txBox="1"/>
          <p:nvPr/>
        </p:nvSpPr>
        <p:spPr>
          <a:xfrm>
            <a:off x="1499234" y="3951799"/>
            <a:ext cx="9294103" cy="1156855"/>
          </a:xfrm>
          <a:prstGeom prst="rect">
            <a:avLst/>
          </a:prstGeom>
          <a:noFill/>
        </p:spPr>
        <p:txBody>
          <a:bodyPr wrap="square" rtlCol="0">
            <a:spAutoFit/>
          </a:bodyPr>
          <a:lstStyle/>
          <a:p>
            <a:pPr indent="452755"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青年对职业声望的看法与我国改革开放之后经济政策和劳动政策的变化有极大关系。当代劳动价值观的时代特征的诸方面变化，可以概括为两大基本趋势，即由精神归属向物质归属的转变，由集体取向向个人取向的转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nvSpPr>
        <p:spPr>
          <a:xfrm>
            <a:off x="1295489" y="3519290"/>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（四）职业意向的时代差异</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7723505" cy="829945"/>
            <a:chOff x="438150" y="641350"/>
            <a:chExt cx="5521975" cy="829945"/>
          </a:xfrm>
        </p:grpSpPr>
        <p:sp>
          <p:nvSpPr>
            <p:cNvPr id="2" name="文本框 1"/>
            <p:cNvSpPr txBox="1"/>
            <p:nvPr/>
          </p:nvSpPr>
          <p:spPr>
            <a:xfrm>
              <a:off x="843915" y="641350"/>
              <a:ext cx="5116210" cy="82994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劳动价值观的形成过程及内在</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逻辑</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04566"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8"/>
          <p:cNvSpPr txBox="1"/>
          <p:nvPr>
            <p:custDataLst>
              <p:tags r:id="rId1"/>
            </p:custDataLst>
          </p:nvPr>
        </p:nvSpPr>
        <p:spPr>
          <a:xfrm>
            <a:off x="977942" y="155704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一、劳动价值观的形成</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过程</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2" name="文本框 11"/>
          <p:cNvSpPr txBox="1"/>
          <p:nvPr>
            <p:custDataLst>
              <p:tags r:id="rId2"/>
            </p:custDataLst>
          </p:nvPr>
        </p:nvSpPr>
        <p:spPr>
          <a:xfrm>
            <a:off x="1438550" y="2815680"/>
            <a:ext cx="3605398" cy="78752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热爱劳动：人生幸福据点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践行劳动：奋斗的青春最美丽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13" name="图片 12"/>
          <p:cNvPicPr>
            <a:picLocks noChangeAspect="1"/>
          </p:cNvPicPr>
          <p:nvPr>
            <p:custDataLst>
              <p:tags r:id="rId3"/>
            </p:custDataLst>
          </p:nvPr>
        </p:nvPicPr>
        <p:blipFill>
          <a:blip r:embed="rId4"/>
          <a:stretch>
            <a:fillRect/>
          </a:stretch>
        </p:blipFill>
        <p:spPr>
          <a:xfrm>
            <a:off x="5190438" y="2304050"/>
            <a:ext cx="2262414" cy="1680011"/>
          </a:xfrm>
          <a:prstGeom prst="rect">
            <a:avLst/>
          </a:prstGeom>
        </p:spPr>
      </p:pic>
      <p:pic>
        <p:nvPicPr>
          <p:cNvPr id="14" name="图片 13"/>
          <p:cNvPicPr>
            <a:picLocks noChangeAspect="1"/>
          </p:cNvPicPr>
          <p:nvPr>
            <p:custDataLst>
              <p:tags r:id="rId5"/>
            </p:custDataLst>
          </p:nvPr>
        </p:nvPicPr>
        <p:blipFill>
          <a:blip r:embed="rId6"/>
          <a:stretch>
            <a:fillRect/>
          </a:stretch>
        </p:blipFill>
        <p:spPr>
          <a:xfrm>
            <a:off x="7783151" y="2301592"/>
            <a:ext cx="2194301" cy="1680011"/>
          </a:xfrm>
          <a:prstGeom prst="rect">
            <a:avLst/>
          </a:prstGeom>
        </p:spPr>
      </p:pic>
      <p:pic>
        <p:nvPicPr>
          <p:cNvPr id="15" name="图片 14"/>
          <p:cNvPicPr>
            <a:picLocks noChangeAspect="1"/>
          </p:cNvPicPr>
          <p:nvPr>
            <p:custDataLst>
              <p:tags r:id="rId7"/>
            </p:custDataLst>
          </p:nvPr>
        </p:nvPicPr>
        <p:blipFill>
          <a:blip r:embed="rId8"/>
          <a:stretch>
            <a:fillRect/>
          </a:stretch>
        </p:blipFill>
        <p:spPr>
          <a:xfrm>
            <a:off x="2107936" y="3981603"/>
            <a:ext cx="2473801" cy="1735096"/>
          </a:xfrm>
          <a:prstGeom prst="rect">
            <a:avLst/>
          </a:prstGeom>
        </p:spPr>
      </p:pic>
      <p:sp>
        <p:nvSpPr>
          <p:cNvPr id="17" name="文本框 16"/>
          <p:cNvSpPr txBox="1"/>
          <p:nvPr>
            <p:custDataLst>
              <p:tags r:id="rId9"/>
            </p:custDataLst>
          </p:nvPr>
        </p:nvSpPr>
        <p:spPr>
          <a:xfrm>
            <a:off x="2855590" y="5847318"/>
            <a:ext cx="6209070" cy="369332"/>
          </a:xfrm>
          <a:prstGeom prst="rect">
            <a:avLst/>
          </a:prstGeom>
          <a:noFill/>
        </p:spPr>
        <p:txBody>
          <a:bodyPr wrap="square">
            <a:spAutoFit/>
          </a:bodyPr>
          <a:p>
            <a:r>
              <a:rPr lang="zh-CN" altLang="en-US" sz="1800" b="0" i="0" u="none" strike="noStrike" baseline="0" dirty="0">
                <a:solidFill>
                  <a:srgbClr val="211D1E"/>
                </a:solidFill>
                <a:latin typeface="方正黑体挸忌."/>
              </a:rPr>
              <a:t>医护人员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77941" y="1557040"/>
            <a:ext cx="5216381" cy="368300"/>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二、劳动价值观的内在</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逻辑</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grpSp>
        <p:nvGrpSpPr>
          <p:cNvPr id="14" name="组合 13"/>
          <p:cNvGrpSpPr/>
          <p:nvPr/>
        </p:nvGrpSpPr>
        <p:grpSpPr>
          <a:xfrm>
            <a:off x="438150" y="641350"/>
            <a:ext cx="7723505" cy="829945"/>
            <a:chOff x="438150" y="641350"/>
            <a:chExt cx="5521975" cy="829945"/>
          </a:xfrm>
        </p:grpSpPr>
        <p:sp>
          <p:nvSpPr>
            <p:cNvPr id="15" name="文本框 14"/>
            <p:cNvSpPr txBox="1"/>
            <p:nvPr>
              <p:custDataLst>
                <p:tags r:id="rId1"/>
              </p:custDataLst>
            </p:nvPr>
          </p:nvSpPr>
          <p:spPr>
            <a:xfrm>
              <a:off x="843915" y="641350"/>
              <a:ext cx="5116210" cy="82994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劳动价值观的形成过程及内在</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逻辑</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6" name="直接连接符 15"/>
            <p:cNvCxnSpPr/>
            <p:nvPr>
              <p:custDataLst>
                <p:tags r:id="rId2"/>
              </p:custDataLst>
            </p:nvPr>
          </p:nvCxnSpPr>
          <p:spPr>
            <a:xfrm>
              <a:off x="438150" y="1095375"/>
              <a:ext cx="4504566"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56260" y="727229"/>
              <a:ext cx="270986" cy="270986"/>
              <a:chOff x="528166" y="561975"/>
              <a:chExt cx="461666" cy="461666"/>
            </a:xfrm>
          </p:grpSpPr>
          <p:sp>
            <p:nvSpPr>
              <p:cNvPr id="20" name="矩形 19"/>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2" name="文本框 21"/>
          <p:cNvSpPr txBox="1"/>
          <p:nvPr>
            <p:custDataLst>
              <p:tags r:id="rId5"/>
            </p:custDataLst>
          </p:nvPr>
        </p:nvSpPr>
        <p:spPr>
          <a:xfrm>
            <a:off x="1499235" y="2140314"/>
            <a:ext cx="9365410"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有助于学生树立正确的人生观和价值观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树立正确的劳动观，有利于学生真正认识到劳动创造人类社会的本源性价值，树立正确的人生观和价值观；树立正确的劳动观，有助于学生热爱劳动、尊重劳动，激发学习热情和创新精神，真正认识到劳动是生命意义和生命价值实现的唯一途径，认识到劳动是财富创造的源泉，幸福都是奋斗出来的。</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有助于形成积极向上的就业创业观</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正确的劳动观能够培养学生吃苦耐劳的劳动精神和创新精神，促进学生的自主创业。</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有助于促进学生的全面发展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树立正确的劳动观，有利于学生在劳动中增强体魄、磨炼意志、提升人格品质，实现以劳树德、以劳增智、以劳健体、以劳育美的目标。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38150" y="641350"/>
            <a:ext cx="7723505" cy="460375"/>
            <a:chOff x="438150" y="641350"/>
            <a:chExt cx="5521975" cy="460375"/>
          </a:xfrm>
        </p:grpSpPr>
        <p:sp>
          <p:nvSpPr>
            <p:cNvPr id="6" name="文本框 5"/>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劳模精神与劳动精神的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6" name="直接连接符 15"/>
            <p:cNvCxnSpPr/>
            <p:nvPr>
              <p:custDataLst>
                <p:tags r:id="rId2"/>
              </p:custDataLst>
            </p:nvPr>
          </p:nvCxnSpPr>
          <p:spPr>
            <a:xfrm flipV="1">
              <a:off x="438150" y="1092835"/>
              <a:ext cx="3879411"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56260" y="727229"/>
              <a:ext cx="270986" cy="270986"/>
              <a:chOff x="528166" y="561975"/>
              <a:chExt cx="461666" cy="461666"/>
            </a:xfrm>
          </p:grpSpPr>
          <p:sp>
            <p:nvSpPr>
              <p:cNvPr id="20" name="矩形 19"/>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3" name="文本框 12"/>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一、新时代的劳模精神</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2" name="文本框 21"/>
          <p:cNvSpPr txBox="1"/>
          <p:nvPr>
            <p:custDataLst>
              <p:tags r:id="rId6"/>
            </p:custDataLst>
          </p:nvPr>
        </p:nvSpPr>
        <p:spPr>
          <a:xfrm>
            <a:off x="1499235" y="2397489"/>
            <a:ext cx="9294103" cy="78752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劳模精神的内在本质是主人翁意识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劳模精神的核心是工匠精神</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23" name="文本框 22"/>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（一）劳模精神的内涵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4" name="文本框 23"/>
          <p:cNvSpPr txBox="1"/>
          <p:nvPr>
            <p:custDataLst>
              <p:tags r:id="rId8"/>
            </p:custDataLst>
          </p:nvPr>
        </p:nvSpPr>
        <p:spPr>
          <a:xfrm>
            <a:off x="1499235" y="4336457"/>
            <a:ext cx="9294103" cy="1156855"/>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工人阶级优秀品格的体现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伟大的中华民族精神的传承</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改革创新的时代精神的凝结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25" name="文本框 24"/>
          <p:cNvSpPr txBox="1"/>
          <p:nvPr>
            <p:custDataLst>
              <p:tags r:id="rId9"/>
            </p:custDataLst>
          </p:nvPr>
        </p:nvSpPr>
        <p:spPr>
          <a:xfrm>
            <a:off x="1295489" y="3997903"/>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（二）劳模精神的本质特征</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26" name="图片 25"/>
          <p:cNvPicPr>
            <a:picLocks noChangeAspect="1"/>
          </p:cNvPicPr>
          <p:nvPr>
            <p:custDataLst>
              <p:tags r:id="rId10"/>
            </p:custDataLst>
          </p:nvPr>
        </p:nvPicPr>
        <p:blipFill>
          <a:blip r:embed="rId11"/>
          <a:stretch>
            <a:fillRect/>
          </a:stretch>
        </p:blipFill>
        <p:spPr>
          <a:xfrm>
            <a:off x="5960125" y="1741706"/>
            <a:ext cx="4279191" cy="414021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977942" y="14554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一、新时代的劳模精神</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9" name="文本框 8"/>
          <p:cNvSpPr txBox="1"/>
          <p:nvPr>
            <p:custDataLst>
              <p:tags r:id="rId2"/>
            </p:custDataLst>
          </p:nvPr>
        </p:nvSpPr>
        <p:spPr>
          <a:xfrm>
            <a:off x="1448948" y="2428452"/>
            <a:ext cx="9294103"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以劳模精神实现价值引领，激发劳动精神的内生动力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）以个人奋斗的幸福梦激发对劳动的热爱。</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）国家的富强、民族的复兴、伟大中国梦的实现，都需要作为追梦者和圆梦人的每一个青年学生，依靠自己的聪明才智和辛勤劳动来实现。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以劳模精神加深劳动认知，提高劳动自觉</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青年学生只有充分认识劳动的价值和意义，才能为了信仰而产生劳动自觉。这种劳动信仰就是培养自身劳动精神的原动力。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以劳模精神实现榜样带动，彰显劳模精神的榜样力量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）用劳模精神激发劳动意识。（</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）用劳模精神涵养奉献情怀。</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）用劳模精神增强集体意识。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0" name="文本框 9"/>
          <p:cNvSpPr txBox="1"/>
          <p:nvPr>
            <p:custDataLst>
              <p:tags r:id="rId3"/>
            </p:custDataLst>
          </p:nvPr>
        </p:nvSpPr>
        <p:spPr>
          <a:xfrm>
            <a:off x="1295489" y="19573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（三）传承新时代劳模精神</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grpSp>
        <p:nvGrpSpPr>
          <p:cNvPr id="14" name="组合 13"/>
          <p:cNvGrpSpPr/>
          <p:nvPr/>
        </p:nvGrpSpPr>
        <p:grpSpPr>
          <a:xfrm>
            <a:off x="438150" y="641350"/>
            <a:ext cx="7723505" cy="460375"/>
            <a:chOff x="438150" y="641350"/>
            <a:chExt cx="5521975" cy="460375"/>
          </a:xfrm>
        </p:grpSpPr>
        <p:sp>
          <p:nvSpPr>
            <p:cNvPr id="12" name="文本框 11"/>
            <p:cNvSpPr txBox="1"/>
            <p:nvPr>
              <p:custDataLst>
                <p:tags r:id="rId4"/>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劳模精神与劳动精神的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6" name="直接连接符 15"/>
            <p:cNvCxnSpPr/>
            <p:nvPr>
              <p:custDataLst>
                <p:tags r:id="rId5"/>
              </p:custDataLst>
            </p:nvPr>
          </p:nvCxnSpPr>
          <p:spPr>
            <a:xfrm flipV="1">
              <a:off x="438150" y="1092835"/>
              <a:ext cx="3879411"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56260" y="727229"/>
              <a:ext cx="270986" cy="270986"/>
              <a:chOff x="528166" y="561975"/>
              <a:chExt cx="461666" cy="461666"/>
            </a:xfrm>
          </p:grpSpPr>
          <p:sp>
            <p:nvSpPr>
              <p:cNvPr id="20" name="矩形 19"/>
              <p:cNvSpPr/>
              <p:nvPr>
                <p:custDataLst>
                  <p:tags r:id="rId6"/>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7"/>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38150" y="641350"/>
            <a:ext cx="7723505" cy="460375"/>
            <a:chOff x="438150" y="641350"/>
            <a:chExt cx="5521975" cy="460375"/>
          </a:xfrm>
        </p:grpSpPr>
        <p:sp>
          <p:nvSpPr>
            <p:cNvPr id="23" name="文本框 22"/>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劳模精神与劳动精神的</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关系</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24" name="直接连接符 23"/>
            <p:cNvCxnSpPr/>
            <p:nvPr>
              <p:custDataLst>
                <p:tags r:id="rId2"/>
              </p:custDataLst>
            </p:nvPr>
          </p:nvCxnSpPr>
          <p:spPr>
            <a:xfrm flipV="1">
              <a:off x="438150" y="1092835"/>
              <a:ext cx="3879411"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56260" y="727229"/>
              <a:ext cx="270986" cy="270986"/>
              <a:chOff x="528166" y="561975"/>
              <a:chExt cx="461666" cy="461666"/>
            </a:xfrm>
          </p:grpSpPr>
          <p:sp>
            <p:nvSpPr>
              <p:cNvPr id="26" name="矩形 25"/>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0" name="文本框 29"/>
          <p:cNvSpPr txBox="1"/>
          <p:nvPr>
            <p:custDataLst>
              <p:tags r:id="rId5"/>
            </p:custDataLst>
          </p:nvPr>
        </p:nvSpPr>
        <p:spPr>
          <a:xfrm>
            <a:off x="977941" y="1557040"/>
            <a:ext cx="6238935"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二、劳模精神和劳动精神的关系是部分和整体的关系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1" name="文本框 30"/>
          <p:cNvSpPr txBox="1"/>
          <p:nvPr>
            <p:custDataLst>
              <p:tags r:id="rId6"/>
            </p:custDataLst>
          </p:nvPr>
        </p:nvSpPr>
        <p:spPr>
          <a:xfrm>
            <a:off x="1242471" y="2194829"/>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劳动精神应该成为所有劳动者都必须拥有的精神。劳模精神也是所有劳动者都应该学习的精神。二者也是方向和基础的关系，劳模精神是方向，劳动精神是基础。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32" name="文本框 31"/>
          <p:cNvSpPr txBox="1"/>
          <p:nvPr>
            <p:custDataLst>
              <p:tags r:id="rId7"/>
            </p:custDataLst>
          </p:nvPr>
        </p:nvSpPr>
        <p:spPr>
          <a:xfrm>
            <a:off x="977941" y="3506317"/>
            <a:ext cx="6238935"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三、劳模精神是劳动精神的积极体现</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3" name="文本框 32"/>
          <p:cNvSpPr txBox="1"/>
          <p:nvPr>
            <p:custDataLst>
              <p:tags r:id="rId8"/>
            </p:custDataLst>
          </p:nvPr>
        </p:nvSpPr>
        <p:spPr>
          <a:xfrm>
            <a:off x="1242471" y="4144106"/>
            <a:ext cx="9294103" cy="1526187"/>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继承并发展了中华民族传统优秀的劳动观念，树立并彰显了一种辛勤劳动、诚实劳动、创造性劳动的新理念，营造并弘扬了一种劳动光荣、技能宝贵、创造伟大的时代风尚，生成并传播了一种劳动者至上、劳动者平等、劳动者可敬、劳动最光荣、劳动最崇高、劳动最伟大、劳动最美丽的劳动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6602730" cy="460375"/>
            <a:chOff x="438150" y="641350"/>
            <a:chExt cx="5521975" cy="460375"/>
          </a:xfrm>
        </p:grpSpPr>
        <p:sp>
          <p:nvSpPr>
            <p:cNvPr id="2" name="文本框 1"/>
            <p:cNvSpPr txBox="1"/>
            <p:nvPr/>
          </p:nvSpPr>
          <p:spPr>
            <a:xfrm>
              <a:off x="843915" y="641350"/>
              <a:ext cx="5116210" cy="46037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劳动精神的具体表现及典</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型人</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物</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flipV="1">
              <a:off x="438150" y="1092835"/>
              <a:ext cx="4968078"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文本框 5"/>
          <p:cNvSpPr txBox="1"/>
          <p:nvPr>
            <p:custDataLst>
              <p:tags r:id="rId1"/>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一、劳模精神的具体体现</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2"/>
            </p:custDataLst>
          </p:nvPr>
        </p:nvSpPr>
        <p:spPr>
          <a:xfrm>
            <a:off x="1499235" y="2397489"/>
            <a:ext cx="9294103" cy="300351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革命战争年代，被誉为“边区一面旗帜”的赵占魁、“兵工事业开拓者”的吴运铎等劳动模范的先进事迹和崇高品质集中体现了以“新的劳动态度对待新的劳动”的社会主义劳动精神。中华人民共和国成立之初，闻名全国的“孟泰精神”树立了工人阶级强烈的主人翁责任感，艰苦创业、勤俭节约的高尚情操。在社会主义建设时期，铁人王进喜的模范事迹集中体现了中国工人阶级为国争光的爱国主义精神，独立自主、自力更生的艰苦创业精神，胸怀全局、为国分忧的奉献精神。改革开放以来，蒋筑英、徐虎、李素丽等模范人物的先进事迹体现了解放思想、实事求是、紧跟时代、勇于创新、知难而进、一往无前、艰苦奋斗、务求实效、淡泊名利、无私奉献的为社会主义现代化事业不懈奋斗的时代精神。</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8" name="文本框 7"/>
          <p:cNvSpPr txBox="1"/>
          <p:nvPr>
            <p:custDataLst>
              <p:tags r:id="rId3"/>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（一）不同时代劳模精神具有不同的表现</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劳动精神的具体表现及典</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型人</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物</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92835"/>
              <a:ext cx="4968078"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一、劳模精神的具体体现</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4" name="文本框 23"/>
          <p:cNvSpPr txBox="1"/>
          <p:nvPr>
            <p:custDataLst>
              <p:tags r:id="rId6"/>
            </p:custDataLst>
          </p:nvPr>
        </p:nvSpPr>
        <p:spPr>
          <a:xfrm>
            <a:off x="1499235" y="2336529"/>
            <a:ext cx="9294103" cy="4480842"/>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劳动模范是民族的精英、人民的楷模。</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激励广大劳动群众争做新时代的奋斗者，就是要让实干担当在新时代蔚然成风，让改革创新在新时代焕发活力，让精益求精在新时代落地生根。</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劳模精神推动着新时代产业工人队伍建设。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新时代，要继续充分发挥劳动模范和工匠人才的示范带动作用，培养更多劳动模范、大国工匠，努力打造一支有理想守信念、懂技术会创新、敢担当讲奉献的宏大的产业工人队伍，建设知识型、技能型、创新型的德才兼备劳动者生力军。</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劳模精神引领着新时代劳动教育的价值取向。</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劳动模范是每个时代劳动精神的典型象征，有助于引导广大青少年形成正确的劳动价值观，在磨炼意志和增长才干的实践中感受劳动的乐趣和收获，从而培育辛勤劳动、诚实劳动、创造性劳动的精神气质。</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25" name="文本框 24"/>
          <p:cNvSpPr txBox="1"/>
          <p:nvPr>
            <p:custDataLst>
              <p:tags r:id="rId7"/>
            </p:custDataLst>
          </p:nvPr>
        </p:nvSpPr>
        <p:spPr>
          <a:xfrm>
            <a:off x="1295489" y="199797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（二）新时代劳模精神具有丰富的当代价值</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0375"/>
            <a:chOff x="438150" y="641350"/>
            <a:chExt cx="5521975" cy="46037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劳动精神的具体表现及典</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型人</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物</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flipV="1">
              <a:off x="438150" y="1092835"/>
              <a:ext cx="4968078" cy="254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二、劳模精神的典型人物</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pic>
        <p:nvPicPr>
          <p:cNvPr id="6" name="图片 5"/>
          <p:cNvPicPr>
            <a:picLocks noChangeAspect="1"/>
          </p:cNvPicPr>
          <p:nvPr>
            <p:custDataLst>
              <p:tags r:id="rId6"/>
            </p:custDataLst>
          </p:nvPr>
        </p:nvPicPr>
        <p:blipFill>
          <a:blip r:embed="rId7"/>
          <a:stretch>
            <a:fillRect/>
          </a:stretch>
        </p:blipFill>
        <p:spPr>
          <a:xfrm>
            <a:off x="1430576" y="2158071"/>
            <a:ext cx="2979678" cy="1851820"/>
          </a:xfrm>
          <a:prstGeom prst="rect">
            <a:avLst/>
          </a:prstGeom>
        </p:spPr>
      </p:pic>
      <p:sp>
        <p:nvSpPr>
          <p:cNvPr id="7" name="文本框 6"/>
          <p:cNvSpPr txBox="1"/>
          <p:nvPr>
            <p:custDataLst>
              <p:tags r:id="rId8"/>
            </p:custDataLst>
          </p:nvPr>
        </p:nvSpPr>
        <p:spPr>
          <a:xfrm>
            <a:off x="1362254" y="4111676"/>
            <a:ext cx="6096000" cy="369332"/>
          </a:xfrm>
          <a:prstGeom prst="rect">
            <a:avLst/>
          </a:prstGeom>
          <a:noFill/>
        </p:spPr>
        <p:txBody>
          <a:bodyPr wrap="square">
            <a:spAutoFit/>
          </a:bodyPr>
          <a:p>
            <a:r>
              <a:rPr lang="zh-CN" altLang="en-US" dirty="0"/>
              <a:t>钟南山：“共和国勋章”获得者</a:t>
            </a:r>
            <a:endParaRPr lang="zh-CN" altLang="en-US" dirty="0"/>
          </a:p>
        </p:txBody>
      </p:sp>
      <p:pic>
        <p:nvPicPr>
          <p:cNvPr id="14" name="图片 13"/>
          <p:cNvPicPr>
            <a:picLocks noChangeAspect="1"/>
          </p:cNvPicPr>
          <p:nvPr>
            <p:custDataLst>
              <p:tags r:id="rId9"/>
            </p:custDataLst>
          </p:nvPr>
        </p:nvPicPr>
        <p:blipFill>
          <a:blip r:embed="rId10"/>
          <a:stretch>
            <a:fillRect/>
          </a:stretch>
        </p:blipFill>
        <p:spPr>
          <a:xfrm>
            <a:off x="7692027" y="1271833"/>
            <a:ext cx="3432312" cy="2473782"/>
          </a:xfrm>
          <a:prstGeom prst="rect">
            <a:avLst/>
          </a:prstGeom>
        </p:spPr>
      </p:pic>
      <p:sp>
        <p:nvSpPr>
          <p:cNvPr id="12" name="文本框 11"/>
          <p:cNvSpPr txBox="1"/>
          <p:nvPr>
            <p:custDataLst>
              <p:tags r:id="rId11"/>
            </p:custDataLst>
          </p:nvPr>
        </p:nvSpPr>
        <p:spPr>
          <a:xfrm>
            <a:off x="8365905" y="3784797"/>
            <a:ext cx="2497393" cy="369332"/>
          </a:xfrm>
          <a:prstGeom prst="rect">
            <a:avLst/>
          </a:prstGeom>
          <a:noFill/>
        </p:spPr>
        <p:txBody>
          <a:bodyPr wrap="square">
            <a:spAutoFit/>
          </a:bodyPr>
          <a:p>
            <a:r>
              <a:rPr lang="zh-CN" altLang="en-US" dirty="0"/>
              <a:t>魏书生：教书育人楷模</a:t>
            </a:r>
            <a:endParaRPr lang="zh-CN" altLang="en-US" dirty="0"/>
          </a:p>
        </p:txBody>
      </p:sp>
      <p:pic>
        <p:nvPicPr>
          <p:cNvPr id="13" name="图片 12"/>
          <p:cNvPicPr>
            <a:picLocks noChangeAspect="1"/>
          </p:cNvPicPr>
          <p:nvPr>
            <p:custDataLst>
              <p:tags r:id="rId12"/>
            </p:custDataLst>
          </p:nvPr>
        </p:nvPicPr>
        <p:blipFill>
          <a:blip r:embed="rId13"/>
          <a:stretch>
            <a:fillRect/>
          </a:stretch>
        </p:blipFill>
        <p:spPr>
          <a:xfrm>
            <a:off x="5026577" y="4009891"/>
            <a:ext cx="3094783" cy="1949713"/>
          </a:xfrm>
          <a:prstGeom prst="rect">
            <a:avLst/>
          </a:prstGeom>
        </p:spPr>
      </p:pic>
      <p:sp>
        <p:nvSpPr>
          <p:cNvPr id="15" name="文本框 14"/>
          <p:cNvSpPr txBox="1"/>
          <p:nvPr>
            <p:custDataLst>
              <p:tags r:id="rId14"/>
            </p:custDataLst>
          </p:nvPr>
        </p:nvSpPr>
        <p:spPr>
          <a:xfrm>
            <a:off x="5378245" y="6191303"/>
            <a:ext cx="2172929" cy="369332"/>
          </a:xfrm>
          <a:prstGeom prst="rect">
            <a:avLst/>
          </a:prstGeom>
          <a:noFill/>
        </p:spPr>
        <p:txBody>
          <a:bodyPr wrap="square">
            <a:spAutoFit/>
          </a:bodyPr>
          <a:p>
            <a:r>
              <a:rPr lang="zh-CN" altLang="en-US" dirty="0"/>
              <a:t>郭明义：当代雷锋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507780" y="2397489"/>
            <a:ext cx="9473566" cy="3046988"/>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劳动教育同时具有德育、智育双重属性。</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中国百科大辞典</a:t>
            </a:r>
            <a:r>
              <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指出：“劳动技术教育是全面发展教育的重要组成部分之一，由劳动教育和技术教育两方面组成，其中劳动教育是以劳动实践为主，结合进行思想教育。”也就是说，劳动教育偏重实践认知和体验，结合德育，二者共同培养劳动观点、劳动技能和劳动习惯。</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徐长发认为劳动教育是使青少年学生获得正确的劳动观念、劳动习惯、劳动情感、劳动精神，了解和懂得生产技术知识，掌握生活和劳动技能，在劳动创造中追求幸福感的育人活动。它包括劳动思想观念的教育、劳动技术知识和劳动技能的教育。</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以上定义认为劳动教育具有思想品德教育和知识技能教育的双重属性。</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（三）德育和智育相结合的劳动教育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202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04</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10" y="2259583"/>
            <a:ext cx="6057900" cy="706755"/>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劳动教育的</a:t>
            </a:r>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实施</a:t>
            </a:r>
            <a:endPar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375710" y="3254556"/>
            <a:ext cx="5015397" cy="1753235"/>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a:t>
            </a:r>
            <a:r>
              <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  </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劳动教育的组织形态</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第二节 劳动教育的自我管理 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第三节 劳动教育与专业教育 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四节 勤工助学劳动教育</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478" y="2122488"/>
            <a:ext cx="461010" cy="520065"/>
          </a:xfrm>
          <a:prstGeom prst="bentConnector4">
            <a:avLst>
              <a:gd name="adj1" fmla="val -51722"/>
              <a:gd name="adj2" fmla="val 145726"/>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85" y="2613025"/>
            <a:ext cx="520065" cy="461010"/>
          </a:xfrm>
          <a:prstGeom prst="bentConnector4">
            <a:avLst>
              <a:gd name="adj1" fmla="val -45788"/>
              <a:gd name="adj2" fmla="val 151653"/>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一、课堂</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学习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5" name="文本框 24"/>
          <p:cNvSpPr txBox="1"/>
          <p:nvPr>
            <p:custDataLst>
              <p:tags r:id="rId6"/>
            </p:custDataLst>
          </p:nvPr>
        </p:nvSpPr>
        <p:spPr>
          <a:xfrm>
            <a:off x="1295489" y="199797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（一）专业</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知识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4" name="文本框 23"/>
          <p:cNvSpPr txBox="1"/>
          <p:nvPr>
            <p:custDataLst>
              <p:tags r:id="rId7"/>
            </p:custDataLst>
          </p:nvPr>
        </p:nvSpPr>
        <p:spPr>
          <a:xfrm>
            <a:off x="1499235" y="2336529"/>
            <a:ext cx="9294103" cy="304609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1.专业知识是专业技能的基础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人们在认识特定领域事物的发展规律的过程中所形成的知识集合就可以被称为专业知识。在课堂上，知识的传授大多是以专业的形式展开的，专业知识构成了学生日后专业技能形成的基本领域和职业方向。</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2.专业技能是专业知识的延展</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专业技能对专业知识的依赖却不是被动的，而是一种主动的应用和积极的延展。一个人是否学过相关专业知识，在从事某项具体工作时的技能水平和实际效果是有明显差异的；而是否能够通过反复实践操练，将所学知识转化为改造事物的专业技能，对专业知识的学习效果同样有重要影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一、课堂</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学习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5" name="文本框 24"/>
          <p:cNvSpPr txBox="1"/>
          <p:nvPr>
            <p:custDataLst>
              <p:tags r:id="rId6"/>
            </p:custDataLst>
          </p:nvPr>
        </p:nvSpPr>
        <p:spPr>
          <a:xfrm>
            <a:off x="1295489" y="199797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（一）专业思维</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4" name="文本框 23"/>
          <p:cNvSpPr txBox="1"/>
          <p:nvPr>
            <p:custDataLst>
              <p:tags r:id="rId7"/>
            </p:custDataLst>
          </p:nvPr>
        </p:nvSpPr>
        <p:spPr>
          <a:xfrm>
            <a:off x="1499235" y="2336529"/>
            <a:ext cx="9294103" cy="267652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（1）基于历史经验的思维。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今天的专业知识体系正是对过去每一个阶段新知识的累积叠加，当下的专业思维方式也就是对以前的专业思维延续和更新后所形成的。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（2）立足现实状况的思维。越是能立足现实进行思考的人，越能清晰地看到自己的优势和不足，从而踏踏实实地扬长避短，在工作中往往表现出越强的专业技能。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（3）追求更高更好的思维。拥有专业思维的人通常都心怀一种使命感，期待在专业领域获得更高的水平，实现更好的效果。</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一、课堂</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学习</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5" name="文本框 24"/>
          <p:cNvSpPr txBox="1"/>
          <p:nvPr>
            <p:custDataLst>
              <p:tags r:id="rId6"/>
            </p:custDataLst>
          </p:nvPr>
        </p:nvSpPr>
        <p:spPr>
          <a:xfrm>
            <a:off x="1295489" y="1997975"/>
            <a:ext cx="4565484" cy="337185"/>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（一）专业</a:t>
            </a:r>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实践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24" name="文本框 23"/>
          <p:cNvSpPr txBox="1"/>
          <p:nvPr>
            <p:custDataLst>
              <p:tags r:id="rId7"/>
            </p:custDataLst>
          </p:nvPr>
        </p:nvSpPr>
        <p:spPr>
          <a:xfrm>
            <a:off x="1499235" y="2336529"/>
            <a:ext cx="9294103" cy="341503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（1）凝练和发挥通用技能和专业技能。每一种专业都存在专属的研究范畴，专业技能只有在特定的实践活动中才能获得用武之地。学生在专业实践中要不断凝练和发挥通用技能和专业技能，将工作做好。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培养实干精神和职业专注力。学生要将在校期间所学专业知识转化为创造社会财富的能力，除了对专业本身的认知和理解以外，还需要实干精神，专注于实际工作需要与专业优势的结合，这些都需要进行足够的专业实践训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强化创新精神和社会责任感。任何一种专业技能的形成都是一群人共同钻研并通过一代代人传承创新的结果。因而专业技能既是个人的本领，也是全社会的共同财富。学生在学习过程中要强化创新精神和社会责任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二、社会</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实践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4" name="文本框 23"/>
          <p:cNvSpPr txBox="1"/>
          <p:nvPr>
            <p:custDataLst>
              <p:tags r:id="rId6"/>
            </p:custDataLst>
          </p:nvPr>
        </p:nvSpPr>
        <p:spPr>
          <a:xfrm>
            <a:off x="1190625" y="2026649"/>
            <a:ext cx="9294103" cy="267652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参与社会实践主要指积极参加生产性劳动，学生可以通过积极参加实习实训来实现。</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实习实训学习内容包括：学习并遵守劳动规则，加强对劳动流程、劳动标准、劳动检查</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等相关制度的学习；掌握专业技能，熟悉多种劳动岗位职责，关注新技术的发展和运用，培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养创新意识，拓展职业技能，能适应跨专业的、不断变化的职业劳动任务，为将来步入社会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后做一名复合型人才做好准备；参与生产过程，体会劳动的辛苦，树立会劳动、懂劳动、热</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爱劳动的劳动理念；践行并弘扬劳动精神、劳模精神、工匠精神，提升职业核心素养，提高</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自身的市场竞争力。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三、劳动</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竞赛</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4" name="文本框 23"/>
          <p:cNvSpPr txBox="1"/>
          <p:nvPr>
            <p:custDataLst>
              <p:tags r:id="rId6"/>
            </p:custDataLst>
          </p:nvPr>
        </p:nvSpPr>
        <p:spPr>
          <a:xfrm>
            <a:off x="1190625" y="2026649"/>
            <a:ext cx="9294103" cy="341503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学校经常会举行一些劳动竞赛，如文明卫生校园评比活动、最美宿舍评比等，学生要积极参加此类活动，培养自己的劳动素质。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（1）培养正确的劳动观。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（2）养成良好的劳动习惯。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（3）增加认知。</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（4）培养团队精神。</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（5）有助于步入社会。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通过劳动竞赛，学生可以更好地了解社会、走进社会和适应社会，学会关怀社会和尊重差异，为成为合格的社会人、中国公民和世界公民做准备。</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3" name="文本框 22"/>
          <p:cNvSpPr txBox="1"/>
          <p:nvPr>
            <p:custDataLst>
              <p:tags r:id="rId5"/>
            </p:custDataLst>
          </p:nvPr>
        </p:nvSpPr>
        <p:spPr>
          <a:xfrm>
            <a:off x="977942" y="14960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四、社会公益</a:t>
            </a:r>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劳动</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24" name="文本框 23"/>
          <p:cNvSpPr txBox="1"/>
          <p:nvPr>
            <p:custDataLst>
              <p:tags r:id="rId6"/>
            </p:custDataLst>
          </p:nvPr>
        </p:nvSpPr>
        <p:spPr>
          <a:xfrm>
            <a:off x="1190625" y="2026649"/>
            <a:ext cx="9294103" cy="304609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参加社会公益劳动可以使学生正确认知世界、理解社会，使学生形成尊重他人、帮助他人、服务社会的意识，培养、提升其创新创业技能。学生参加的社会公益劳动主要是志愿服务。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志愿服务的内容广泛、形式多样，主要就是指大学生群体在日常生活中，结合自身的所感、所想、所学，自愿走向社会，为社会提供服务的自觉性活动。学生群体热衷于社会的公益事业发展，具有较高的思想道德觉悟，同时能够在学有余力的情况下合理安排时间，进而开展志愿服务工作。通常情况下，学生志愿服务主要包括寒暑期支教、志愿者担当、关爱老人服务、科教文卫“三下乡”活动、国家最新政策普及等方面，这些都是学生志愿服务的内容，都为社会的进一步发展奠定了重要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劳动教育的组织</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形态</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4" name="文本框 23"/>
          <p:cNvSpPr txBox="1"/>
          <p:nvPr>
            <p:custDataLst>
              <p:tags r:id="rId5"/>
            </p:custDataLst>
          </p:nvPr>
        </p:nvSpPr>
        <p:spPr>
          <a:xfrm>
            <a:off x="1190625" y="2026649"/>
            <a:ext cx="9294103" cy="304609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参加社会公益劳动可以使学生正确认知世界、理解社会，使学生形成尊重他人、帮助他人、服务社会的意识，培养、提升其创新创业技能。学生参加的社会公益劳动主要是志愿服务。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志愿服务的内容广泛、形式多样，主要就是指大学生群体在日常生活中，结合自身的所感、所想、所学，自愿走向社会，为社会提供服务的自觉性活动。学生群体热衷于社会的公益事业发展，具有较高的思想道德觉悟，同时能够在学有余力的情况下合理安排时间，进而开展志愿服务工作。通常情况下，学生志愿服务主要包括寒暑期支教、志愿者担当、关爱老人服务、科教文卫“三下乡”活动、国家最新政策普及等方面，这些都是学生志愿服务的内容，都为社会的进一步发展奠定了重要的基础。</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一、自我管理的含义</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自我管理是自我意识的一部分，是指个体为了达到预定的目标，将自身正在进行的实践活动过程作为对象，不断地对其进行积极、自觉的计划、监察、评价、反馈、控制和调节的过程。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2" name="文本框 1"/>
          <p:cNvSpPr txBox="1"/>
          <p:nvPr>
            <p:custDataLst>
              <p:tags r:id="rId7"/>
            </p:custDataLst>
          </p:nvPr>
        </p:nvSpPr>
        <p:spPr>
          <a:xfrm>
            <a:off x="1313073" y="3579373"/>
            <a:ext cx="9294103"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自我管理具有以下几个特征：</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）能动性。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）反馈性。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）调节性。</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）迁移性。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）有效性。</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custDataLst>
              <p:tags r:id="rId5"/>
            </p:custDataLst>
          </p:nvPr>
        </p:nvSpPr>
        <p:spPr>
          <a:xfrm>
            <a:off x="977942" y="149608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二、自我管理的内容</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6" name="文本框 5"/>
          <p:cNvSpPr txBox="1"/>
          <p:nvPr>
            <p:custDataLst>
              <p:tags r:id="rId6"/>
            </p:custDataLst>
          </p:nvPr>
        </p:nvSpPr>
        <p:spPr>
          <a:xfrm>
            <a:off x="1448948" y="2031729"/>
            <a:ext cx="9294103" cy="3742178"/>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行为品德和行为素养管理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做个有责任心、有爱心的人，做到在家孝敬父母，在外尊老爱幼，在工作中爱岗敬业。</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行为规范管理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养成自觉遵守行为准则的习惯，包括遵纪守法、遵守社会公共秩序等。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日常生活、工作习惯管理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职业院校学生在日常生活中应注重细节管理，如什么时间休息，什么时间学习，什么时间工作等。在管理过程中要牢记几个关键词：时间、质量、效率和规律。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自我能力管理</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个人能力是人生存和发展的基石与支柱。自我能力管理的内容主要包括自己的长处和不足，要做到扬长避短，知道自己应该学习些什么才能更有利于个人能力的提升和职业生涯的发展。</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一、劳动教育的概念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0689" y="2397489"/>
            <a:ext cx="9405199" cy="2308324"/>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劳动教育具有实践属性及综合属性。从教育家和研究者对劳动教育的研究中可以发现，劳动教育既是一种教育内容，又是一种教育形式。</a:t>
            </a:r>
            <a:endParaRPr lang="en-US" altLang="zh-CN"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新时代职业院校的劳动教育是中国特色社会主义事业建设者和接班人培养，以及技术技能人才培养的体系结构的重要组成部分，是根据新时代劳动发展趋势而组织的对学生的劳动思想教育、劳动技能培育和劳动实践锻炼，是全面提高学生劳动素养的过程，其目的是引导新时代的学生在劳动创造中追求幸福感、获得创新灵感，培养具有社会责任感、创新精神和实践能力的高素质人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（四）作为实践形式的劳动教育</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42496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三、进行自我管理所需的素质和能力</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313073" y="1794292"/>
            <a:ext cx="9294103" cy="4480842"/>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学习意识与学习能力</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学会自我管理，首先要学会向书本学习、向实践学习、向典范学习。学习不能只停留在表面上，要变成自己的行动。另外，还要不断发现自己的优势，提升自己的正能量和内在动力，提升自我管理的自信心。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敢于客观评价自己</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自我管理是扬长避短的过程，只有克服自己的不足，才能管理好自己。首先要有敢于面对自己不足的勇气，能够接受批评和自我批评，常常反省，知错就改。其次还要善待自己，正确面对并解决生活中的不如意，摆脱浮躁，消除郁闷，保持一颗清净的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将行动落到实处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落实行动可以从三个方面努力：一是培养执行意识，将立即行动转化为日常行为习惯；二是做事要有目标、有计划，注重工作细节，事后要反思总结，将计划变成自我管理的有效工具；三是学会自我激励，如总结优点，分析原因，不断发扬优点，从而增强自己的自信心。</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四、提供自我管理能力的原则</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313073" y="1926372"/>
            <a:ext cx="9294103" cy="1895519"/>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效率原则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成果原则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优势原则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要事原则</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pic>
        <p:nvPicPr>
          <p:cNvPr id="8" name="图片 7"/>
          <p:cNvPicPr>
            <a:picLocks noChangeAspect="1"/>
          </p:cNvPicPr>
          <p:nvPr>
            <p:custDataLst>
              <p:tags r:id="rId7"/>
            </p:custDataLst>
          </p:nvPr>
        </p:nvPicPr>
        <p:blipFill>
          <a:blip r:embed="rId8"/>
          <a:stretch>
            <a:fillRect/>
          </a:stretch>
        </p:blipFill>
        <p:spPr>
          <a:xfrm>
            <a:off x="5597060" y="1419542"/>
            <a:ext cx="5456905" cy="3093463"/>
          </a:xfrm>
          <a:prstGeom prst="rect">
            <a:avLst/>
          </a:prstGeom>
        </p:spPr>
      </p:pic>
      <p:pic>
        <p:nvPicPr>
          <p:cNvPr id="4" name="图片 3"/>
          <p:cNvPicPr>
            <a:picLocks noChangeAspect="1"/>
          </p:cNvPicPr>
          <p:nvPr>
            <p:custDataLst>
              <p:tags r:id="rId9"/>
            </p:custDataLst>
          </p:nvPr>
        </p:nvPicPr>
        <p:blipFill>
          <a:blip r:embed="rId10"/>
          <a:stretch>
            <a:fillRect/>
          </a:stretch>
        </p:blipFill>
        <p:spPr>
          <a:xfrm>
            <a:off x="3061644" y="3544313"/>
            <a:ext cx="3850433" cy="257043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36400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204449"/>
            <a:ext cx="5039217" cy="3372846"/>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就是对时间的控制，是为了提高时间的利用率而对时间进行合理的规划和运筹的管理过程。时间管理同其他资源管理不同，时间资源的特殊性决定了既不能对它开源，也不能对电节流。事实上，时间管理的对象并不是时间本身，而是管理时间的人，时间管理的本质是通过管理时间的人树立正确的时间价值观，增强时间意识，提高规划、分配时间和监控时间利用的能力，达到在有限的时间内完成更多工作的目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186589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（一）时间管理的概念</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5" name="图片 4"/>
          <p:cNvPicPr>
            <a:picLocks noChangeAspect="1"/>
          </p:cNvPicPr>
          <p:nvPr>
            <p:custDataLst>
              <p:tags r:id="rId8"/>
            </p:custDataLst>
          </p:nvPr>
        </p:nvPicPr>
        <p:blipFill>
          <a:blip r:embed="rId9"/>
          <a:stretch>
            <a:fillRect/>
          </a:stretch>
        </p:blipFill>
        <p:spPr>
          <a:xfrm>
            <a:off x="7007294" y="2204449"/>
            <a:ext cx="3685471" cy="3621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8598494" cy="263418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时间管理就是克服时间浪费，为时间的消耗而设计一种系统程序，并选择一切可以利用的科学方法和手段，以使结果向预期目标尽量靠拢。它包括以下几项内容：</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）做某事之前，确定使用多少时间。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）利用分割与集中的方法增加自由时间，进行合理利用。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）总结时间的利用情况，找出浪费时间的缘由并予以克服。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）用定时定量的方法控制时间。</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（二）时间管理的内容</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4183810" cy="2264851"/>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四象限法则</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著名的管理学家科维提出了一个时间管理的理论，他把工作按照重要和紧急两个不同的维度进行划分，基本可以分为四个象限：紧急不重要的事务、重要且紧急的事物、重要不紧急的事物、不重要不紧急的事务。</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8"/>
            </p:custDataLst>
          </p:nvPr>
        </p:nvPicPr>
        <p:blipFill>
          <a:blip r:embed="rId9"/>
          <a:stretch>
            <a:fillRect/>
          </a:stretch>
        </p:blipFill>
        <p:spPr>
          <a:xfrm>
            <a:off x="5960125" y="2551421"/>
            <a:ext cx="4264660" cy="26313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77169"/>
            <a:ext cx="4183810" cy="787523"/>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 ABC</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时间管理法</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5" name="图片 4"/>
          <p:cNvPicPr>
            <a:picLocks noChangeAspect="1"/>
          </p:cNvPicPr>
          <p:nvPr>
            <p:custDataLst>
              <p:tags r:id="rId8"/>
            </p:custDataLst>
          </p:nvPr>
        </p:nvPicPr>
        <p:blipFill>
          <a:blip r:embed="rId9"/>
          <a:stretch>
            <a:fillRect/>
          </a:stretch>
        </p:blipFill>
        <p:spPr>
          <a:xfrm>
            <a:off x="2084555" y="2736043"/>
            <a:ext cx="7552835" cy="317437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五、时间管理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650546"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二八定律</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1897</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年，意大利经济学者帕累托偶然注意到</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19</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世纪英国人的财富和收益模式。在调查取样中，他发现大部分的财富流向了少数人手里，同时，他还发现一件非常重要的事情：某一个族群占总人口数的百分比和他们所享有的总收入之间有一种微妙的关系。于是，帕累托从大量具体的事实中发现：社会上</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的人占有</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的社会财富，即财富在人口中的分配是不平衡的。由此，人们逐渐发现生活中存在许多这种不平衡的现象，因此，二八定律成了这种不平衡关系的简称，不管结果是不是恰好为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（从统计学上来说，精确的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不太可能出现）。习惯上，二八定律讨论的是顶端的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，而非底部的</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。后人对于帕累托的这项发现给予了不同的命名，如帕累托法则、帕累托定律、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80/20</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定律、最省力的法则、不平衡原则等。</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（三）时间管理的常用理论和工具</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294103" cy="263418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管理，即企业的最高层领导根据企业面临的形势和社会需要，设定出一定时期内企业经营活动所要达到的总目标，然后层层落实，要求下属部门主管人员根据上级制定的目标和保证措施，形成一个目标体系，并把目标完成情况作为考核的依据。目标管理并不只体现在企业的经营目标上，它在企业管理体系的各个方面都有所体现。</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目标管理的实质也是时间管理。</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所有的目标管理模式通常都具有四个共同的要素，它们是明确目标、参与决策、规定期限和反馈绩效。</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（一）目标管理的定义</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3372846"/>
          </a:xfrm>
          <a:prstGeom prst="rect">
            <a:avLst/>
          </a:prstGeom>
          <a:noFill/>
        </p:spPr>
        <p:txBody>
          <a:bodyPr wrap="square" rtlCol="0">
            <a:spAutoFit/>
          </a:bodyPr>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思维导图</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绘制思维导图的具体步骤如下：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）准备一张白纸，越大越好。再准备一些彩色笔（并非一定要彩色的，但是彩色笔效果更好）。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）在白纸的中央写下思考的主题（如我的理想生活）并用圆圈圈起来。</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从思考主题引出一条线并在末端标注文字（关键思路），如职业、居所、关系等，并将文字用圆圈圈起来，再从关键思路上引出支线，这些支线代表了来源于关键思路的想法。每个想法都用一条线表示，如从“关系”线出发的引线及标注可能会有“爱人”“同事”“孩子”等大分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）用箭头、颜色和符号将分支或线连接起来。经过对各个分支的认真思考和记录，便可以得到一幅完整的思维导图。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（二）目标管理的常用工具</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第二节 劳动教育的自我</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管理</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lstStyle/>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六、目标管理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294103" cy="3742178"/>
          </a:xfrm>
          <a:prstGeom prst="rect">
            <a:avLst/>
          </a:prstGeom>
          <a:noFill/>
        </p:spPr>
        <p:txBody>
          <a:bodyPr wrap="square" rtlCol="0">
            <a:spAutoFit/>
          </a:bodyPr>
          <a:lstStyle/>
          <a:p>
            <a:pPr indent="431800" algn="just">
              <a:lnSpc>
                <a:spcPct val="150000"/>
              </a:lnSpc>
            </a:pP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2.“5W1H”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法</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5WIH”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是由下面</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6</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个英文单词的首字母组成的：什么（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what</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）、为何（</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）、何时（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when</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）、哪里（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where</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）、谁（</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who</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）、怎样（</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how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5WIH”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法的应用步骤如下：</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通过问</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来考虑问题： 发生了什么（ </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 h a t </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 ？ 发生在哪里（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where</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）？关系到谁（</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who</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）？何时（</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when</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）发生的？怎样（</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how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）发生的？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2</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）收集到以上这些事实资料后，再追问余下</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），即“</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4</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和</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1</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个</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H”</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）会发生。</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3</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）然后再次追问“为什么（</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why</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）”来区分表面假象和真正原因。不停地问下去直到有答案，这也可以被称为“</a:t>
            </a:r>
            <a:r>
              <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W-W”</a:t>
            </a: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分析。</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lstStyle/>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（二）目标管理的常用工具</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8150" y="641350"/>
            <a:ext cx="4885880" cy="461665"/>
            <a:chOff x="438150" y="641350"/>
            <a:chExt cx="4885880" cy="461665"/>
          </a:xfrm>
        </p:grpSpPr>
        <p:sp>
          <p:nvSpPr>
            <p:cNvPr id="2" name="文本框 1"/>
            <p:cNvSpPr txBox="1"/>
            <p:nvPr/>
          </p:nvSpPr>
          <p:spPr>
            <a:xfrm>
              <a:off x="843915" y="641350"/>
              <a:ext cx="4480115" cy="461665"/>
            </a:xfrm>
            <a:prstGeom prst="rect">
              <a:avLst/>
            </a:prstGeom>
            <a:noFill/>
          </p:spPr>
          <p:txBody>
            <a:bodyPr wrap="square" rtlCol="0">
              <a:spAutoFit/>
            </a:bodyPr>
            <a:lstStyle/>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劳动教育的背景和意义</a:t>
              </a:r>
              <a:endParaRPr lang="zh-CN" altLang="en-US" sz="2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4" name="直接连接符 3"/>
            <p:cNvCxnSpPr/>
            <p:nvPr/>
          </p:nvCxnSpPr>
          <p:spPr>
            <a:xfrm>
              <a:off x="438150" y="1095375"/>
              <a:ext cx="4569686"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6260" y="727229"/>
              <a:ext cx="270986" cy="270986"/>
              <a:chOff x="528166" y="561975"/>
              <a:chExt cx="461666" cy="461666"/>
            </a:xfrm>
          </p:grpSpPr>
          <p:sp>
            <p:nvSpPr>
              <p:cNvPr id="3" name="矩形 2"/>
              <p:cNvSpPr/>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977942" y="1557040"/>
            <a:ext cx="2267218" cy="369332"/>
          </a:xfrm>
          <a:prstGeom prst="rect">
            <a:avLst/>
          </a:prstGeom>
          <a:noFill/>
        </p:spPr>
        <p:txBody>
          <a:bodyPr wrap="square" rtlCol="0">
            <a:spAutoFit/>
          </a:bodyPr>
          <a:lstStyle/>
          <a:p>
            <a:pPr algn="just"/>
            <a:r>
              <a:rPr lang="zh-CN" altLang="en-US">
                <a:solidFill>
                  <a:srgbClr val="0BA1BC"/>
                </a:solidFill>
                <a:latin typeface="思源黑体 CN Bold" panose="020B0800000000000000" pitchFamily="34" charset="-122"/>
                <a:ea typeface="思源黑体 CN Bold" panose="020B0800000000000000" pitchFamily="34" charset="-122"/>
                <a:sym typeface="思源黑体 CN"/>
              </a:rPr>
              <a:t>二、劳动教育的内涵</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nvSpPr>
        <p:spPr>
          <a:xfrm>
            <a:off x="1499234" y="2397489"/>
            <a:ext cx="9319742" cy="3046988"/>
          </a:xfrm>
          <a:prstGeom prst="rect">
            <a:avLst/>
          </a:prstGeom>
          <a:noFill/>
        </p:spPr>
        <p:txBody>
          <a:bodyPr wrap="square" rtlCol="0">
            <a:spAutoFit/>
          </a:bodyPr>
          <a:lstStyle/>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内涵上，劳动教育由劳动、教育两个元素构成，是一种以提升学生劳动素养的方式促进学生全面发展的教育活动；在外延上，劳动教育的范畴涉及劳动价值观的形成、劳动智能的传授、劳动态度的培养、劳动情感的培育等方面，劳动教育的类型涉及学校劳动教育、家庭劳动教育、社会劳动教育，劳动教育的形态涉及课堂教学、专业实践、社会活动、家庭生活、生产实践等。</a:t>
            </a:r>
            <a:endPar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由于劳动价值观是劳动素养的核心内涵，劳动认知又对劳动价值观的形成具有重大影响，因而，结合内涵和外延表述的劳动教育，也可以界定为：以促进学生形成劳动价值观（树立正确的劳动观点、养成积极的劳动态度、热爱劳动和劳动人民等），养成良好劳动素养（形成劳动习惯，有一定劳动知识与技能，有能力开展创造性劳动等）为目的的，具有独立品质、多种类型及形态的教育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nvSpPr>
        <p:spPr>
          <a:xfrm>
            <a:off x="1295489" y="2058935"/>
            <a:ext cx="3576966" cy="338554"/>
          </a:xfrm>
          <a:prstGeom prst="rect">
            <a:avLst/>
          </a:prstGeom>
          <a:noFill/>
        </p:spPr>
        <p:txBody>
          <a:bodyPr wrap="square" rtlCol="0">
            <a:spAutoFit/>
          </a:bodyPr>
          <a:lstStyle/>
          <a:p>
            <a:pPr algn="just"/>
            <a:r>
              <a:rPr lang="zh-CN" altLang="en-US" sz="1600" b="1">
                <a:solidFill>
                  <a:srgbClr val="E4774E"/>
                </a:solidFill>
                <a:latin typeface="思源黑体 CN Regular" panose="020B0500000000000000" pitchFamily="34" charset="-122"/>
                <a:ea typeface="思源黑体 CN Regular" panose="020B0500000000000000" pitchFamily="34" charset="-122"/>
                <a:sym typeface="思源黑体 CN"/>
              </a:rPr>
              <a:t>（一）劳动教育的内涵与外延</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劳动教育和专业</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一、练就过硬本领</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051088"/>
            <a:ext cx="9294103" cy="156966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如今，知识更新不断加快，社会分工日益细化，新技术、新模式、新业态层出不穷。这也对我们的能力素质提出了新的、更高的要求。成就自己的人生理想，承担时代的神圣使命，尤需我们努力学习掌握科学知识，提高内在素质，锤炼过硬本领，使自己的思维视野、思想观念、认识水平跟上越来越快的时代发展。</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6" name="文本框 5"/>
          <p:cNvSpPr txBox="1"/>
          <p:nvPr>
            <p:custDataLst>
              <p:tags r:id="rId7"/>
            </p:custDataLst>
          </p:nvPr>
        </p:nvSpPr>
        <p:spPr>
          <a:xfrm>
            <a:off x="1104942" y="374525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二、用创新引领未来</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7" name="文本框 6"/>
          <p:cNvSpPr txBox="1"/>
          <p:nvPr>
            <p:custDataLst>
              <p:tags r:id="rId8"/>
            </p:custDataLst>
          </p:nvPr>
        </p:nvSpPr>
        <p:spPr>
          <a:xfrm>
            <a:off x="1417321" y="4239298"/>
            <a:ext cx="8824636" cy="193802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创新，是人类社会发展生生不息的动力。当今世界，创新已经成为国家发展的动力源，成为民族兴旺的助推器。创新更是时代的主旋律。我们面对的是日新月异的世界，我们从事的是前无古人的事业，创新是掌握民族发展命运的关键之举，是战胜各种风险挑战的制胜之道。</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第三节 劳动教育和专业</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47576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二、用创新引领未来</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6" y="1819948"/>
            <a:ext cx="8824636" cy="1938020"/>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个人而言，我们要与时俱进、开拓创新，努力抓住发展的机遇，不断开创国家各项事业的新局面；要不断在实践中探索前进，永不自满，永不懈怠，努力使工作体现时代性，把握规律性，富于创造性；要充分发挥敢想、敢闯、敢为天下先的精神，努力学习知识，积极增长才干，用创新创造为深化改革增添动力，用新的业绩为科学发展增添活力，使青春的价值在推进民族复兴的伟业中充分彰显。</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499235" y="4177072"/>
            <a:ext cx="9294103" cy="1895519"/>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党的十八大以来，党和国家高度重视职业教育，经费投入大幅增加，办学条件明显改善，发展环境不断优化。职业教育迎来了前所未有的发展黄金期，一个世界上规模最大的现代职业教育体系框架已经基本建成，站在这一起点上，我们应该顺应时代潮流，以高素质劳动者和技术技能人才为目标，培育自身精益求精的工匠精神和爱岗敬业的劳动态度，为“中国智造”“中国创造”而努力，为当前职业教育承担的时代使命而奋斗。</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6" name="文本框 5"/>
          <p:cNvSpPr txBox="1"/>
          <p:nvPr>
            <p:custDataLst>
              <p:tags r:id="rId8"/>
            </p:custDataLst>
          </p:nvPr>
        </p:nvSpPr>
        <p:spPr>
          <a:xfrm>
            <a:off x="1095929" y="3808680"/>
            <a:ext cx="4387272" cy="368300"/>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三、用技能成就梦想</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一、勤工助学相关政策要求及权益保护</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499235" y="2397489"/>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学生在学有余力的前提下，向学校提出勤工助学的申请，接受必要的勤工助学岗前培训和安全教育，再由学校统一安排到校内或校外的岗位上进行勤工助学活动。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（一）活动管理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4" name="文本框 3"/>
          <p:cNvSpPr txBox="1"/>
          <p:nvPr>
            <p:custDataLst>
              <p:tags r:id="rId8"/>
            </p:custDataLst>
          </p:nvPr>
        </p:nvSpPr>
        <p:spPr>
          <a:xfrm>
            <a:off x="1499235" y="3692843"/>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学生参加校外勤工助学的酬金标准不低于学校所在地政府或有关部门规定的最低工资标准，具体数额由用人单位、学校与学生协商确定，并写进聘用协议。</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custDataLst>
              <p:tags r:id="rId9"/>
            </p:custDataLst>
          </p:nvPr>
        </p:nvSpPr>
        <p:spPr>
          <a:xfrm>
            <a:off x="1295489" y="3354289"/>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（二）劳动报酬</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custDataLst>
              <p:tags r:id="rId10"/>
            </p:custDataLst>
          </p:nvPr>
        </p:nvSpPr>
        <p:spPr>
          <a:xfrm>
            <a:off x="1499235" y="4975102"/>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学生在开始勤工助学活动前应当与有关单位签订协议，以保护自身的合法权益。</a:t>
            </a:r>
            <a:r>
              <a:rPr lang="zh-CN" altLang="en-US" sz="1600" b="0" i="0" u="none" strike="noStrike" baseline="0" dirty="0">
                <a:solidFill>
                  <a:srgbClr val="211D1E"/>
                </a:solidFill>
                <a:latin typeface="方正宋一."/>
              </a:rPr>
              <a:t>协议书应当明确学校、用人单位和学生三方的权利和义务，意外伤害事故的处理办法以及争议解决方法。 </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custDataLst>
              <p:tags r:id="rId11"/>
            </p:custDataLst>
          </p:nvPr>
        </p:nvSpPr>
        <p:spPr>
          <a:xfrm>
            <a:off x="1295489" y="4636548"/>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（三）权益保护</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二、勤工助学岗位设置</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145274" y="2404757"/>
            <a:ext cx="5452171" cy="300351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岗位设置，以增强学生的劳动观念，提高学生的自我服务、自我管理、自我教育能力，培养学生的自立、自强、自律精神，帮助家庭经济困难学生顺利完成学业为目的，以不影响学生学习为原则，鼓励学生积极参加与专业技能相关的社会实践，实现理论与实践的有机融合。</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学校应积极开发校内资源，以满足学生参与勤工助学的需要。校内勤工助学岗位设置应以校内教学助理、科研助理、行政管理助理和学校公共服务等为主。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5" name="文本框 4"/>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（一）勤工助学岗位设置原则</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pic>
        <p:nvPicPr>
          <p:cNvPr id="8" name="图片 7"/>
          <p:cNvPicPr>
            <a:picLocks noChangeAspect="1"/>
          </p:cNvPicPr>
          <p:nvPr>
            <p:custDataLst>
              <p:tags r:id="rId8"/>
            </p:custDataLst>
          </p:nvPr>
        </p:nvPicPr>
        <p:blipFill>
          <a:blip r:embed="rId9"/>
          <a:stretch>
            <a:fillRect/>
          </a:stretch>
        </p:blipFill>
        <p:spPr>
          <a:xfrm>
            <a:off x="6979678" y="2845379"/>
            <a:ext cx="3539188" cy="22477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二、勤工助学岗位设置</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145274" y="2404757"/>
            <a:ext cx="9109771" cy="1895519"/>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勤工助学岗位分固定岗位和临时岗位。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固定岗位是指持续一个学期以上的长期性岗位和寒暑假期间的连续性岗位；临时岗位是指不具有长期性，通过一次或几次勤工助学活动即可完成任务的工作岗位。</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岗位类型主要包括管理助理、教学助理、科研助理和兼职辅导员等，学生可通过学校网站查看相关信息。</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（二）勤工助学岗位类型</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2" name="文本框 11"/>
          <p:cNvSpPr txBox="1"/>
          <p:nvPr>
            <p:custDataLst>
              <p:tags r:id="rId8"/>
            </p:custDataLst>
          </p:nvPr>
        </p:nvSpPr>
        <p:spPr>
          <a:xfrm>
            <a:off x="1145273" y="4976365"/>
            <a:ext cx="9109771"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勤工助学中心隶属于学生工作部（学生处），主要负责校内校外一切勤工助学活动，是学校学生勤工助学的管理机构。其主要围绕勤工助学基地及全校勤工助学岗位体制建设、文化建设、团队建设、品牌建设等几个方面开展工作，是学校勤工助学工作的重要力量。</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3" name="文本框 12"/>
          <p:cNvSpPr txBox="1"/>
          <p:nvPr>
            <p:custDataLst>
              <p:tags r:id="rId9"/>
            </p:custDataLst>
          </p:nvPr>
        </p:nvSpPr>
        <p:spPr>
          <a:xfrm>
            <a:off x="1295489" y="4469043"/>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（三）勤工助学中心</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三、正确认识勤工助学</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145274" y="2404757"/>
            <a:ext cx="9109771" cy="1526187"/>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开展的勤工助学是帮助贫困学生解决学费和日常生活花销的有效途径，可以通过帮助贫困学生解决上学问题，安抚贫困生，给贫困生带来求知的希望。勤工助学让学生感受到自己的付出与收获，同时可以增强他们的自立自强意识，对于他们今后的成长成才、社会的安定有序，甚至国家的长久发展都是有利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（一）勤工助学对象是贫困生</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145273" y="4679965"/>
            <a:ext cx="9109771"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学生求知途径有两种：一种是从书本中间接获得，一种是直接来自社会实践。而勤工助学提供的岗位，就是提供了一个社会实践的平台，有知识拓展的功能。</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6" name="文本框 5"/>
          <p:cNvSpPr txBox="1"/>
          <p:nvPr>
            <p:custDataLst>
              <p:tags r:id="rId9"/>
            </p:custDataLst>
          </p:nvPr>
        </p:nvSpPr>
        <p:spPr>
          <a:xfrm>
            <a:off x="1158185" y="4153008"/>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（二）提供实践平台以拓展知识</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三、正确认识勤工助学</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8" name="文本框 17"/>
          <p:cNvSpPr txBox="1"/>
          <p:nvPr>
            <p:custDataLst>
              <p:tags r:id="rId6"/>
            </p:custDataLst>
          </p:nvPr>
        </p:nvSpPr>
        <p:spPr>
          <a:xfrm>
            <a:off x="1145274" y="2404757"/>
            <a:ext cx="9109771" cy="263418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职业院校勤工助学的实行，在一定程度上可以解决贫困学生的日常生活问题，并在一定程度上有益于学生的身心健康。但是，勤工助学在实行的过程中同样面临一些问题，主要表现为：一是勤工助学岗位不足问题。二是学生对勤工助学的认识问题。</a:t>
            </a: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endParaRPr lang="en-US" altLang="zh-CN"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对于勤工俭学的动机，学校应该予以重视，要正确传达学校勤工助学的必要性以及学生勤工助学的目的，正确引导学生在勤工助学时与自己的专业学习、能力培养、务实精神和成长成才要求紧密结合起来，时刻谨记在校园内自己的第一身份是学生，相应地，第一任务是学习。</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9" name="文本框 18"/>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（三）学生对勤工助学的认识有待提高</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第四节 勤工助</a:t>
              </a:r>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学劳动教育</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custDataLst>
              <p:tags r:id="rId5"/>
            </p:custDataLst>
          </p:nvPr>
        </p:nvSpPr>
        <p:spPr>
          <a:xfrm>
            <a:off x="977941" y="1527543"/>
            <a:ext cx="4793593"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四、学生要正确处理勤工助学与学习的关系</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3" name="文本框 2"/>
          <p:cNvSpPr txBox="1"/>
          <p:nvPr>
            <p:custDataLst>
              <p:tags r:id="rId6"/>
            </p:custDataLst>
          </p:nvPr>
        </p:nvSpPr>
        <p:spPr>
          <a:xfrm>
            <a:off x="1499235" y="2397489"/>
            <a:ext cx="9294103" cy="1156855"/>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在职业院校，参加类似于勤工助学这样的活动是有可能得到锻炼自己的机会的，但是一定要根据个人情况来决定是否申请勤工助学。申请并得到勤工助学机会后，要规划好自己的时间，合理安排学习时间和其他的活动，这其实也是对学生管理自己事务能力的一次培养。</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4" name="文本框 3"/>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（一）合理选择和安排勤工助学</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5" name="文本框 4"/>
          <p:cNvSpPr txBox="1"/>
          <p:nvPr>
            <p:custDataLst>
              <p:tags r:id="rId8"/>
            </p:custDataLst>
          </p:nvPr>
        </p:nvSpPr>
        <p:spPr>
          <a:xfrm>
            <a:off x="1499234" y="3914765"/>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学生通过勤工助学能够有机会将书本的理论知识运用于实践，通过实践又检验书本理论知识的缺陷，这样一来对学生也是有利的。</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2" name="文本框 11"/>
          <p:cNvSpPr txBox="1"/>
          <p:nvPr>
            <p:custDataLst>
              <p:tags r:id="rId9"/>
            </p:custDataLst>
          </p:nvPr>
        </p:nvSpPr>
        <p:spPr>
          <a:xfrm>
            <a:off x="1295489" y="3612146"/>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（二）珍惜在校时间，主攻学习</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
        <p:nvSpPr>
          <p:cNvPr id="13" name="文本框 12"/>
          <p:cNvSpPr txBox="1"/>
          <p:nvPr>
            <p:custDataLst>
              <p:tags r:id="rId10"/>
            </p:custDataLst>
          </p:nvPr>
        </p:nvSpPr>
        <p:spPr>
          <a:xfrm>
            <a:off x="1499233" y="5188416"/>
            <a:ext cx="9294103" cy="78752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为使学生更好地适应未来的社会，应提倡学生好好学习自己的专业课，在学好专业课的同时适当参加勤工助学来锻炼自己的能力、提高自己的素质。</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4" name="文本框 13"/>
          <p:cNvSpPr txBox="1"/>
          <p:nvPr>
            <p:custDataLst>
              <p:tags r:id="rId11"/>
            </p:custDataLst>
          </p:nvPr>
        </p:nvSpPr>
        <p:spPr>
          <a:xfrm>
            <a:off x="1295489" y="4769001"/>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（三）理论与实践相结合培养综合能力</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89810" y="2151861"/>
            <a:ext cx="1040297" cy="922020"/>
          </a:xfrm>
          <a:prstGeom prst="rect">
            <a:avLst/>
          </a:prstGeom>
          <a:noFill/>
        </p:spPr>
        <p:txBody>
          <a:bodyPr wrap="square" rtlCol="0">
            <a:spAutoFit/>
          </a:bodyPr>
          <a:lstStyle/>
          <a:p>
            <a:pPr algn="ctr"/>
            <a:r>
              <a:rPr lang="en-US" altLang="zh-CN" sz="5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05</a:t>
            </a:r>
            <a:endParaRPr lang="zh-CN" altLang="en-US" sz="5400" dirty="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sp>
        <p:nvSpPr>
          <p:cNvPr id="7" name="文本框 6"/>
          <p:cNvSpPr txBox="1"/>
          <p:nvPr/>
        </p:nvSpPr>
        <p:spPr>
          <a:xfrm>
            <a:off x="4375710" y="2259583"/>
            <a:ext cx="6057900" cy="706755"/>
          </a:xfrm>
          <a:prstGeom prst="rect">
            <a:avLst/>
          </a:prstGeom>
          <a:noFill/>
        </p:spPr>
        <p:txBody>
          <a:bodyPr wrap="square" rtlCol="0">
            <a:spAutoFit/>
          </a:bodyPr>
          <a:lstStyle/>
          <a:p>
            <a:r>
              <a:rPr lang="zh-CN" altLang="en-US" sz="4000">
                <a:solidFill>
                  <a:schemeClr val="tx2">
                    <a:lumMod val="75000"/>
                  </a:schemeClr>
                </a:solidFill>
                <a:latin typeface="思源黑体 CN Bold" panose="020B0800000000000000" pitchFamily="34" charset="-122"/>
                <a:ea typeface="思源黑体 CN Bold" panose="020B0800000000000000" pitchFamily="34" charset="-122"/>
                <a:sym typeface="思源黑体 CN"/>
              </a:rPr>
              <a:t>工匠精神的培育</a:t>
            </a:r>
            <a:endParaRPr lang="zh-CN" altLang="en-US" sz="4000" dirty="0">
              <a:solidFill>
                <a:schemeClr val="tx2">
                  <a:lumMod val="75000"/>
                </a:schemeClr>
              </a:solidFill>
              <a:latin typeface="思源黑体 CN Bold" panose="020B0800000000000000" pitchFamily="34" charset="-122"/>
              <a:ea typeface="思源黑体 CN Bold" panose="020B0800000000000000" pitchFamily="34" charset="-122"/>
              <a:sym typeface="思源黑体 CN"/>
            </a:endParaRPr>
          </a:p>
        </p:txBody>
      </p:sp>
      <p:sp>
        <p:nvSpPr>
          <p:cNvPr id="8" name="文本框 7"/>
          <p:cNvSpPr txBox="1"/>
          <p:nvPr/>
        </p:nvSpPr>
        <p:spPr>
          <a:xfrm>
            <a:off x="4375710" y="3254556"/>
            <a:ext cx="5015397" cy="2584450"/>
          </a:xfrm>
          <a:prstGeom prst="rect">
            <a:avLst/>
          </a:prstGeom>
          <a:noFill/>
        </p:spPr>
        <p:txBody>
          <a:bodyPr wrap="square" rtlCol="0">
            <a:spAutoFit/>
          </a:bodyPr>
          <a:lstStyle/>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第一节 工匠精神培育的组织形态 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第二节 工匠精神的养成过程及内在逻辑 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第三节 工匠精神的自我修炼 </a:t>
            </a:r>
            <a:endParaRPr lang="en-US" altLang="zh-CN">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a:t>
            </a: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四节 工匠精神及其培育的自我评价</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r>
              <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rPr>
              <a:t>第五节 现代工匠典型人物</a:t>
            </a: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a:p>
            <a:pPr>
              <a:lnSpc>
                <a:spcPct val="150000"/>
              </a:lnSpc>
            </a:pPr>
            <a:endParaRPr lang="zh-CN" altLang="en-US">
              <a:solidFill>
                <a:schemeClr val="tx2">
                  <a:lumMod val="75000"/>
                </a:schemeClr>
              </a:solidFill>
              <a:latin typeface="思源黑体 CN Regular" panose="020B0500000000000000" pitchFamily="34" charset="-122"/>
              <a:ea typeface="思源黑体 CN Regular" panose="020B0500000000000000" pitchFamily="34" charset="-122"/>
              <a:sym typeface="思源黑体 CN"/>
            </a:endParaRPr>
          </a:p>
        </p:txBody>
      </p:sp>
      <p:cxnSp>
        <p:nvCxnSpPr>
          <p:cNvPr id="55" name="肘形连接符 54"/>
          <p:cNvCxnSpPr>
            <a:stCxn id="6" idx="0"/>
            <a:endCxn id="6" idx="3"/>
          </p:cNvCxnSpPr>
          <p:nvPr/>
        </p:nvCxnSpPr>
        <p:spPr>
          <a:xfrm rot="16200000" flipH="1">
            <a:off x="3439478" y="2122488"/>
            <a:ext cx="461010" cy="520065"/>
          </a:xfrm>
          <a:prstGeom prst="bentConnector4">
            <a:avLst>
              <a:gd name="adj1" fmla="val -51722"/>
              <a:gd name="adj2" fmla="val 145726"/>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 idx="1"/>
            <a:endCxn id="6" idx="2"/>
          </p:cNvCxnSpPr>
          <p:nvPr/>
        </p:nvCxnSpPr>
        <p:spPr>
          <a:xfrm rot="10800000" flipH="1" flipV="1">
            <a:off x="2889885" y="2613025"/>
            <a:ext cx="520065" cy="461010"/>
          </a:xfrm>
          <a:prstGeom prst="bentConnector4">
            <a:avLst>
              <a:gd name="adj1" fmla="val -45788"/>
              <a:gd name="adj2" fmla="val 151653"/>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665041" y="4150851"/>
            <a:ext cx="3665505" cy="2801101"/>
            <a:chOff x="6875147" y="2783053"/>
            <a:chExt cx="5455399" cy="416890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75430" y="2783053"/>
              <a:ext cx="3055116" cy="4156199"/>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366" y="5147154"/>
              <a:ext cx="1323518" cy="1238341"/>
            </a:xfrm>
            <a:prstGeom prst="rect">
              <a:avLst/>
            </a:prstGeom>
          </p:spPr>
        </p:pic>
        <p:grpSp>
          <p:nvGrpSpPr>
            <p:cNvPr id="12" name="组合 11"/>
            <p:cNvGrpSpPr/>
            <p:nvPr/>
          </p:nvGrpSpPr>
          <p:grpSpPr>
            <a:xfrm>
              <a:off x="9275430" y="4865409"/>
              <a:ext cx="1553499" cy="2086544"/>
              <a:chOff x="6476730" y="3307849"/>
              <a:chExt cx="2607198" cy="350179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028" y="3307849"/>
                <a:ext cx="1866900" cy="340995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30" y="3780694"/>
                <a:ext cx="2114550" cy="3028950"/>
              </a:xfrm>
              <a:prstGeom prst="rect">
                <a:avLst/>
              </a:prstGeom>
            </p:spPr>
          </p:pic>
        </p:gr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5147" y="5410200"/>
              <a:ext cx="3019095" cy="14947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150" y="641350"/>
            <a:ext cx="6602730" cy="461645"/>
            <a:chOff x="438150" y="641350"/>
            <a:chExt cx="5521975" cy="461645"/>
          </a:xfrm>
        </p:grpSpPr>
        <p:sp>
          <p:nvSpPr>
            <p:cNvPr id="10" name="文本框 9"/>
            <p:cNvSpPr txBox="1"/>
            <p:nvPr>
              <p:custDataLst>
                <p:tags r:id="rId1"/>
              </p:custDataLst>
            </p:nvPr>
          </p:nvSpPr>
          <p:spPr>
            <a:xfrm>
              <a:off x="843915" y="641350"/>
              <a:ext cx="5116210" cy="460375"/>
            </a:xfrm>
            <a:prstGeom prst="rect">
              <a:avLst/>
            </a:prstGeom>
            <a:noFill/>
          </p:spPr>
          <p:txBody>
            <a:bodyPr wrap="square" rtlCol="0">
              <a:spAutoFit/>
            </a:bodyPr>
            <a:p>
              <a:r>
                <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第一节 工匠精神的组织形态</a:t>
              </a:r>
              <a:r>
                <a:rPr lang="en-US" altLang="zh-CN"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rPr>
                <a:t> </a:t>
              </a:r>
              <a:endParaRPr lang="zh-CN" altLang="en-US" sz="2400">
                <a:solidFill>
                  <a:schemeClr val="tx2">
                    <a:lumMod val="75000"/>
                  </a:schemeClr>
                </a:solidFill>
                <a:latin typeface="思源黑体 CN Heavy" panose="020B0A00000000000000" pitchFamily="34" charset="-122"/>
                <a:ea typeface="思源黑体 CN Heavy" panose="020B0A00000000000000" pitchFamily="34" charset="-122"/>
                <a:sym typeface="思源黑体 CN"/>
              </a:endParaRPr>
            </a:p>
          </p:txBody>
        </p:sp>
        <p:cxnSp>
          <p:nvCxnSpPr>
            <p:cNvPr id="11" name="直接连接符 10"/>
            <p:cNvCxnSpPr/>
            <p:nvPr>
              <p:custDataLst>
                <p:tags r:id="rId2"/>
              </p:custDataLst>
            </p:nvPr>
          </p:nvCxnSpPr>
          <p:spPr>
            <a:xfrm>
              <a:off x="438150" y="1095375"/>
              <a:ext cx="3711587" cy="762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56260" y="727229"/>
              <a:ext cx="270986" cy="270986"/>
              <a:chOff x="528166" y="561975"/>
              <a:chExt cx="461666" cy="461666"/>
            </a:xfrm>
          </p:grpSpPr>
          <p:sp>
            <p:nvSpPr>
              <p:cNvPr id="21" name="矩形 20"/>
              <p:cNvSpPr/>
              <p:nvPr>
                <p:custDataLst>
                  <p:tags r:id="rId3"/>
                </p:custDataLst>
              </p:nvPr>
            </p:nvSpPr>
            <p:spPr>
              <a:xfrm>
                <a:off x="528166" y="561975"/>
                <a:ext cx="230833" cy="230833"/>
              </a:xfrm>
              <a:prstGeom prst="rect">
                <a:avLst/>
              </a:prstGeom>
              <a:solidFill>
                <a:srgbClr val="07A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4"/>
                </p:custDataLst>
              </p:nvPr>
            </p:nvSpPr>
            <p:spPr>
              <a:xfrm>
                <a:off x="758999" y="792808"/>
                <a:ext cx="230833" cy="230833"/>
              </a:xfrm>
              <a:prstGeom prst="rect">
                <a:avLst/>
              </a:prstGeom>
              <a:solidFill>
                <a:srgbClr val="54C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 name="文本框 7"/>
          <p:cNvSpPr txBox="1"/>
          <p:nvPr>
            <p:custDataLst>
              <p:tags r:id="rId5"/>
            </p:custDataLst>
          </p:nvPr>
        </p:nvSpPr>
        <p:spPr>
          <a:xfrm>
            <a:off x="977942" y="1557040"/>
            <a:ext cx="4387272" cy="369332"/>
          </a:xfrm>
          <a:prstGeom prst="rect">
            <a:avLst/>
          </a:prstGeom>
          <a:noFill/>
        </p:spPr>
        <p:txBody>
          <a:bodyPr wrap="square" rtlCol="0">
            <a:spAutoFit/>
          </a:bodyPr>
          <a:p>
            <a:pPr algn="just"/>
            <a:r>
              <a:rPr lang="zh-CN" altLang="en-US" dirty="0">
                <a:solidFill>
                  <a:srgbClr val="0BA1BC"/>
                </a:solidFill>
                <a:latin typeface="思源黑体 CN Bold" panose="020B0800000000000000" pitchFamily="34" charset="-122"/>
                <a:ea typeface="思源黑体 CN Bold" panose="020B0800000000000000" pitchFamily="34" charset="-122"/>
                <a:sym typeface="思源黑体 CN"/>
              </a:rPr>
              <a:t>一、学校课堂教学</a:t>
            </a:r>
            <a:endParaRPr lang="zh-CN" altLang="en-US" dirty="0">
              <a:solidFill>
                <a:srgbClr val="0BA1BC"/>
              </a:solidFill>
              <a:latin typeface="思源黑体 CN Bold" panose="020B0800000000000000" pitchFamily="34" charset="-122"/>
              <a:ea typeface="思源黑体 CN Bold" panose="020B0800000000000000" pitchFamily="34" charset="-122"/>
              <a:sym typeface="思源黑体 CN"/>
            </a:endParaRPr>
          </a:p>
        </p:txBody>
      </p:sp>
      <p:sp>
        <p:nvSpPr>
          <p:cNvPr id="15" name="文本框 14"/>
          <p:cNvSpPr txBox="1"/>
          <p:nvPr>
            <p:custDataLst>
              <p:tags r:id="rId6"/>
            </p:custDataLst>
          </p:nvPr>
        </p:nvSpPr>
        <p:spPr>
          <a:xfrm>
            <a:off x="1313073" y="2800611"/>
            <a:ext cx="9294103" cy="2634183"/>
          </a:xfrm>
          <a:prstGeom prst="rect">
            <a:avLst/>
          </a:prstGeom>
          <a:noFill/>
        </p:spPr>
        <p:txBody>
          <a:bodyPr wrap="square" rtlCol="0">
            <a:spAutoFit/>
          </a:bodyPr>
          <a:p>
            <a:pPr indent="431800" algn="just">
              <a:lnSpc>
                <a:spcPct val="150000"/>
              </a:lnSpc>
            </a:pPr>
            <a:r>
              <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rPr>
              <a:t>一是学校领导要站在新时代的高度，充分认识工匠精神对于促进职业教育改革发展、实现职教强国的现实意义，坚持以立德树人为思想引领，大力弘扬工匠精神，创新教育教学理念，为培育塑造学生工匠精神做好制度安排。二是要进一步明确人才培养目标，坚持以德为先、全面发展，培养一线需要的高素质技术技能人才。三是要进一步优化办学环境，激发师生创新活力，大力营造尊崇工匠精神、学习工匠精神的氛围，为广大师生工作学习创造更好的条件，为广大师生人生出彩提供机会。四是要改革完善评价标准。不以合不合格、够不够量作为标准，而以精确、完美、质优、有新意、有价值为要求。</a:t>
            </a:r>
            <a:endParaRPr lang="zh-CN" altLang="en-US" sz="1600" dirty="0">
              <a:solidFill>
                <a:schemeClr val="tx2">
                  <a:lumMod val="75000"/>
                </a:schemeClr>
              </a:solidFill>
              <a:latin typeface="思源黑体 CN Light" panose="020B0300000000000000" pitchFamily="34" charset="-122"/>
              <a:ea typeface="思源黑体 CN Light" panose="020B0300000000000000" pitchFamily="34" charset="-122"/>
              <a:sym typeface="思源黑体 CN"/>
            </a:endParaRPr>
          </a:p>
        </p:txBody>
      </p:sp>
      <p:sp>
        <p:nvSpPr>
          <p:cNvPr id="16" name="文本框 15"/>
          <p:cNvSpPr txBox="1"/>
          <p:nvPr>
            <p:custDataLst>
              <p:tags r:id="rId7"/>
            </p:custDataLst>
          </p:nvPr>
        </p:nvSpPr>
        <p:spPr>
          <a:xfrm>
            <a:off x="1295489" y="2058935"/>
            <a:ext cx="4565484" cy="338554"/>
          </a:xfrm>
          <a:prstGeom prst="rect">
            <a:avLst/>
          </a:prstGeom>
          <a:noFill/>
        </p:spPr>
        <p:txBody>
          <a:bodyPr wrap="square" rtlCol="0">
            <a:spAutoFit/>
          </a:bodyPr>
          <a:p>
            <a:pPr algn="just"/>
            <a:r>
              <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rPr>
              <a:t>（一）更新思想理念，做好顶层设计</a:t>
            </a:r>
            <a:endParaRPr lang="zh-CN" altLang="en-US" sz="1600" b="1" dirty="0">
              <a:solidFill>
                <a:srgbClr val="E4774E"/>
              </a:solidFill>
              <a:latin typeface="思源黑体 CN Regular" panose="020B0500000000000000" pitchFamily="34" charset="-122"/>
              <a:ea typeface="思源黑体 CN Regular" panose="020B0500000000000000" pitchFamily="34" charset="-122"/>
              <a:sym typeface="思源黑体 CN"/>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ISPRING_PRESENTATION_TITLE" val="五一劳动节工匠精神PPT模板（黑与白作品）"/>
  <p:tag name="commondata" val="eyJoZGlkIjoiOGY0NmIwZDE2MWRkMzIwYWUyMWI4NGQ1NjA3MDUxNDgifQ=="/>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r">
          <a:defRPr dirty="0" smtClean="0">
            <a:solidFill>
              <a:schemeClr val="tx2">
                <a:lumMod val="75000"/>
              </a:schemeClr>
            </a:solidFill>
            <a:latin typeface="思源黑体 CN Light" panose="020B0300000000000000" pitchFamily="34" charset="-122"/>
            <a:ea typeface="思源黑体 CN Light" panose="020B03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47215</Words>
  <Application>WPS 演示</Application>
  <PresentationFormat>宽屏</PresentationFormat>
  <Paragraphs>2114</Paragraphs>
  <Slides>187</Slides>
  <Notes>177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187</vt:i4>
      </vt:variant>
    </vt:vector>
  </HeadingPairs>
  <TitlesOfParts>
    <vt:vector size="204" baseType="lpstr">
      <vt:lpstr>Arial</vt:lpstr>
      <vt:lpstr>宋体</vt:lpstr>
      <vt:lpstr>Wingdings</vt:lpstr>
      <vt:lpstr>思源黑体 CN Light</vt:lpstr>
      <vt:lpstr>黑体</vt:lpstr>
      <vt:lpstr>思源黑体 CN Heavy</vt:lpstr>
      <vt:lpstr>思源黑体 CN</vt:lpstr>
      <vt:lpstr>思源黑体 CN Bold</vt:lpstr>
      <vt:lpstr>思源黑体 CN Regular</vt:lpstr>
      <vt:lpstr>微软雅黑</vt:lpstr>
      <vt:lpstr>Arial Unicode MS</vt:lpstr>
      <vt:lpstr>Calibri</vt:lpstr>
      <vt:lpstr>楷体</vt:lpstr>
      <vt:lpstr>方正黑体挸忌.</vt:lpstr>
      <vt:lpstr>方正宋一.</vt:lpstr>
      <vt:lpstr>方正黑体....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五一劳动节工匠精神PPT模板（黑与白作品）</dc:title>
  <dc:creator>2018</dc:creator>
  <cp:lastModifiedBy>心想事成</cp:lastModifiedBy>
  <cp:revision>221</cp:revision>
  <dcterms:created xsi:type="dcterms:W3CDTF">2020-04-09T02:29:00Z</dcterms:created>
  <dcterms:modified xsi:type="dcterms:W3CDTF">2024-03-17T06:20:19Z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337A7C6D15144488BA9F82691D5B789A_12</vt:lpwstr>
  </property>
  <property fmtid="{D5CDD505-2E9C-101B-9397-08002B2CF9AE}" pid="3" name="KSOProductBuildVer">
    <vt:lpwstr>2052-12.1.0.15712</vt:lpwstr>
  </property>
</Properties>
</file>