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9"/>
  </p:notesMasterIdLst>
  <p:sldIdLst>
    <p:sldId id="258" r:id="rId2"/>
    <p:sldId id="261" r:id="rId3"/>
    <p:sldId id="284" r:id="rId4"/>
    <p:sldId id="260" r:id="rId5"/>
    <p:sldId id="292" r:id="rId6"/>
    <p:sldId id="294" r:id="rId7"/>
    <p:sldId id="295" r:id="rId8"/>
    <p:sldId id="296" r:id="rId9"/>
    <p:sldId id="297" r:id="rId10"/>
    <p:sldId id="299" r:id="rId11"/>
    <p:sldId id="298"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4" r:id="rId26"/>
    <p:sldId id="285" r:id="rId27"/>
    <p:sldId id="315" r:id="rId28"/>
    <p:sldId id="345" r:id="rId29"/>
    <p:sldId id="346" r:id="rId30"/>
    <p:sldId id="344" r:id="rId31"/>
    <p:sldId id="321" r:id="rId32"/>
    <p:sldId id="347" r:id="rId33"/>
    <p:sldId id="348" r:id="rId34"/>
    <p:sldId id="349" r:id="rId35"/>
    <p:sldId id="350" r:id="rId36"/>
    <p:sldId id="351" r:id="rId37"/>
    <p:sldId id="352" r:id="rId38"/>
    <p:sldId id="322" r:id="rId39"/>
    <p:sldId id="354" r:id="rId40"/>
    <p:sldId id="353" r:id="rId41"/>
    <p:sldId id="323" r:id="rId42"/>
    <p:sldId id="355" r:id="rId43"/>
    <p:sldId id="356" r:id="rId44"/>
    <p:sldId id="359" r:id="rId45"/>
    <p:sldId id="360" r:id="rId46"/>
    <p:sldId id="361" r:id="rId47"/>
    <p:sldId id="362" r:id="rId48"/>
    <p:sldId id="286" r:id="rId49"/>
    <p:sldId id="325" r:id="rId50"/>
    <p:sldId id="363" r:id="rId51"/>
    <p:sldId id="364" r:id="rId52"/>
    <p:sldId id="365" r:id="rId53"/>
    <p:sldId id="366" r:id="rId54"/>
    <p:sldId id="367" r:id="rId55"/>
    <p:sldId id="368" r:id="rId56"/>
    <p:sldId id="369" r:id="rId57"/>
    <p:sldId id="326" r:id="rId58"/>
    <p:sldId id="371" r:id="rId59"/>
    <p:sldId id="327" r:id="rId60"/>
    <p:sldId id="373" r:id="rId61"/>
    <p:sldId id="324" r:id="rId62"/>
    <p:sldId id="374" r:id="rId63"/>
    <p:sldId id="375" r:id="rId64"/>
    <p:sldId id="316" r:id="rId65"/>
    <p:sldId id="377" r:id="rId66"/>
    <p:sldId id="376" r:id="rId67"/>
    <p:sldId id="287" r:id="rId68"/>
    <p:sldId id="328" r:id="rId69"/>
    <p:sldId id="379" r:id="rId70"/>
    <p:sldId id="380" r:id="rId71"/>
    <p:sldId id="381" r:id="rId72"/>
    <p:sldId id="332" r:id="rId73"/>
    <p:sldId id="383" r:id="rId74"/>
    <p:sldId id="329" r:id="rId75"/>
    <p:sldId id="384" r:id="rId76"/>
    <p:sldId id="330" r:id="rId77"/>
    <p:sldId id="386" r:id="rId78"/>
    <p:sldId id="387" r:id="rId79"/>
    <p:sldId id="388" r:id="rId80"/>
    <p:sldId id="389" r:id="rId81"/>
    <p:sldId id="331" r:id="rId82"/>
    <p:sldId id="288" r:id="rId83"/>
    <p:sldId id="318" r:id="rId84"/>
    <p:sldId id="390" r:id="rId85"/>
    <p:sldId id="392" r:id="rId86"/>
    <p:sldId id="393" r:id="rId87"/>
    <p:sldId id="394" r:id="rId88"/>
    <p:sldId id="395" r:id="rId89"/>
    <p:sldId id="333" r:id="rId90"/>
    <p:sldId id="396" r:id="rId91"/>
    <p:sldId id="398" r:id="rId92"/>
    <p:sldId id="399" r:id="rId93"/>
    <p:sldId id="400" r:id="rId94"/>
    <p:sldId id="401" r:id="rId95"/>
    <p:sldId id="402" r:id="rId96"/>
    <p:sldId id="403" r:id="rId97"/>
    <p:sldId id="404" r:id="rId98"/>
    <p:sldId id="405" r:id="rId99"/>
    <p:sldId id="335" r:id="rId100"/>
    <p:sldId id="406" r:id="rId101"/>
    <p:sldId id="408" r:id="rId102"/>
    <p:sldId id="409" r:id="rId103"/>
    <p:sldId id="407" r:id="rId104"/>
    <p:sldId id="411" r:id="rId105"/>
    <p:sldId id="412" r:id="rId106"/>
    <p:sldId id="413" r:id="rId107"/>
    <p:sldId id="414" r:id="rId108"/>
    <p:sldId id="410" r:id="rId109"/>
    <p:sldId id="415" r:id="rId110"/>
    <p:sldId id="416" r:id="rId111"/>
    <p:sldId id="336" r:id="rId112"/>
    <p:sldId id="417" r:id="rId113"/>
    <p:sldId id="334" r:id="rId114"/>
    <p:sldId id="418" r:id="rId115"/>
    <p:sldId id="420" r:id="rId116"/>
    <p:sldId id="421" r:id="rId117"/>
    <p:sldId id="422" r:id="rId118"/>
    <p:sldId id="419" r:id="rId119"/>
    <p:sldId id="337" r:id="rId120"/>
    <p:sldId id="423" r:id="rId121"/>
    <p:sldId id="424" r:id="rId122"/>
    <p:sldId id="426" r:id="rId123"/>
    <p:sldId id="428" r:id="rId124"/>
    <p:sldId id="427" r:id="rId125"/>
    <p:sldId id="429" r:id="rId126"/>
    <p:sldId id="430" r:id="rId127"/>
    <p:sldId id="431" r:id="rId128"/>
    <p:sldId id="432" r:id="rId129"/>
    <p:sldId id="433" r:id="rId130"/>
    <p:sldId id="434" r:id="rId131"/>
    <p:sldId id="289" r:id="rId132"/>
    <p:sldId id="319" r:id="rId133"/>
    <p:sldId id="436" r:id="rId134"/>
    <p:sldId id="437" r:id="rId135"/>
    <p:sldId id="438" r:id="rId136"/>
    <p:sldId id="338" r:id="rId137"/>
    <p:sldId id="339" r:id="rId138"/>
    <p:sldId id="340" r:id="rId139"/>
    <p:sldId id="439" r:id="rId140"/>
    <p:sldId id="440" r:id="rId141"/>
    <p:sldId id="290" r:id="rId142"/>
    <p:sldId id="320" r:id="rId143"/>
    <p:sldId id="442" r:id="rId144"/>
    <p:sldId id="443" r:id="rId145"/>
    <p:sldId id="444" r:id="rId146"/>
    <p:sldId id="445" r:id="rId147"/>
    <p:sldId id="446" r:id="rId148"/>
    <p:sldId id="447" r:id="rId149"/>
    <p:sldId id="448" r:id="rId150"/>
    <p:sldId id="449" r:id="rId151"/>
    <p:sldId id="450" r:id="rId152"/>
    <p:sldId id="451" r:id="rId153"/>
    <p:sldId id="341" r:id="rId154"/>
    <p:sldId id="453" r:id="rId155"/>
    <p:sldId id="454" r:id="rId156"/>
    <p:sldId id="452" r:id="rId157"/>
    <p:sldId id="455" r:id="rId158"/>
    <p:sldId id="456" r:id="rId159"/>
    <p:sldId id="457" r:id="rId160"/>
    <p:sldId id="458" r:id="rId161"/>
    <p:sldId id="459" r:id="rId162"/>
    <p:sldId id="460" r:id="rId163"/>
    <p:sldId id="461" r:id="rId164"/>
    <p:sldId id="462" r:id="rId165"/>
    <p:sldId id="342" r:id="rId166"/>
    <p:sldId id="463" r:id="rId167"/>
    <p:sldId id="464" r:id="rId168"/>
    <p:sldId id="465" r:id="rId169"/>
    <p:sldId id="343" r:id="rId170"/>
    <p:sldId id="467" r:id="rId171"/>
    <p:sldId id="468" r:id="rId172"/>
    <p:sldId id="469" r:id="rId173"/>
    <p:sldId id="470" r:id="rId174"/>
    <p:sldId id="471" r:id="rId175"/>
    <p:sldId id="472" r:id="rId176"/>
    <p:sldId id="473" r:id="rId177"/>
    <p:sldId id="282" r:id="rId178"/>
  </p:sldIdLst>
  <p:sldSz cx="12192000" cy="6858000"/>
  <p:notesSz cx="6858000" cy="9144000"/>
  <p:custDataLst>
    <p:tags r:id="rId1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A2B6"/>
    <a:srgbClr val="046963"/>
    <a:srgbClr val="E4774E"/>
    <a:srgbClr val="E16265"/>
    <a:srgbClr val="8497B0"/>
    <a:srgbClr val="54CCA6"/>
    <a:srgbClr val="0BA1BC"/>
    <a:srgbClr val="E3F8F3"/>
    <a:srgbClr val="4E2A1A"/>
    <a:srgbClr val="AD6F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441" autoAdjust="0"/>
  </p:normalViewPr>
  <p:slideViewPr>
    <p:cSldViewPr snapToGrid="0">
      <p:cViewPr varScale="1">
        <p:scale>
          <a:sx n="78" d="100"/>
          <a:sy n="78" d="100"/>
        </p:scale>
        <p:origin x="7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viewProps" Target="viewProp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ags" Target="tags/tag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F83812-92DB-46D4-8565-E6A61F7CCBB5}" type="datetimeFigureOut">
              <a:rPr lang="zh-CN" altLang="en-US" smtClean="0"/>
              <a:t>2021/9/15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D84C0-49B8-40D7-9F66-9A55DCD76170}" type="slidenum">
              <a:rPr lang="zh-CN" altLang="en-US" smtClean="0"/>
              <a:t>‹#›</a:t>
            </a:fld>
            <a:endParaRPr lang="zh-CN" altLang="en-US"/>
          </a:p>
        </p:txBody>
      </p:sp>
    </p:spTree>
    <p:extLst>
      <p:ext uri="{BB962C8B-B14F-4D97-AF65-F5344CB8AC3E}">
        <p14:creationId xmlns:p14="http://schemas.microsoft.com/office/powerpoint/2010/main" val="3718417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a:t>
            </a:fld>
            <a:endParaRPr lang="zh-CN" altLang="en-US"/>
          </a:p>
        </p:txBody>
      </p:sp>
    </p:spTree>
    <p:extLst>
      <p:ext uri="{BB962C8B-B14F-4D97-AF65-F5344CB8AC3E}">
        <p14:creationId xmlns:p14="http://schemas.microsoft.com/office/powerpoint/2010/main" val="1019418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a:t>
            </a:fld>
            <a:endParaRPr lang="zh-CN" altLang="en-US"/>
          </a:p>
        </p:txBody>
      </p:sp>
    </p:spTree>
    <p:extLst>
      <p:ext uri="{BB962C8B-B14F-4D97-AF65-F5344CB8AC3E}">
        <p14:creationId xmlns:p14="http://schemas.microsoft.com/office/powerpoint/2010/main" val="389651307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100</a:t>
            </a:fld>
            <a:endParaRPr lang="zh-CN" altLang="en-US"/>
          </a:p>
        </p:txBody>
      </p:sp>
    </p:spTree>
    <p:extLst>
      <p:ext uri="{BB962C8B-B14F-4D97-AF65-F5344CB8AC3E}">
        <p14:creationId xmlns:p14="http://schemas.microsoft.com/office/powerpoint/2010/main" val="14665342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101</a:t>
            </a:fld>
            <a:endParaRPr lang="zh-CN" altLang="en-US"/>
          </a:p>
        </p:txBody>
      </p:sp>
    </p:spTree>
    <p:extLst>
      <p:ext uri="{BB962C8B-B14F-4D97-AF65-F5344CB8AC3E}">
        <p14:creationId xmlns:p14="http://schemas.microsoft.com/office/powerpoint/2010/main" val="242494635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102</a:t>
            </a:fld>
            <a:endParaRPr lang="zh-CN" altLang="en-US"/>
          </a:p>
        </p:txBody>
      </p:sp>
    </p:spTree>
    <p:extLst>
      <p:ext uri="{BB962C8B-B14F-4D97-AF65-F5344CB8AC3E}">
        <p14:creationId xmlns:p14="http://schemas.microsoft.com/office/powerpoint/2010/main" val="163616093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103</a:t>
            </a:fld>
            <a:endParaRPr lang="zh-CN" altLang="en-US"/>
          </a:p>
        </p:txBody>
      </p:sp>
    </p:spTree>
    <p:extLst>
      <p:ext uri="{BB962C8B-B14F-4D97-AF65-F5344CB8AC3E}">
        <p14:creationId xmlns:p14="http://schemas.microsoft.com/office/powerpoint/2010/main" val="249848221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104</a:t>
            </a:fld>
            <a:endParaRPr lang="zh-CN" altLang="en-US"/>
          </a:p>
        </p:txBody>
      </p:sp>
    </p:spTree>
    <p:extLst>
      <p:ext uri="{BB962C8B-B14F-4D97-AF65-F5344CB8AC3E}">
        <p14:creationId xmlns:p14="http://schemas.microsoft.com/office/powerpoint/2010/main" val="96649577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105</a:t>
            </a:fld>
            <a:endParaRPr lang="zh-CN" altLang="en-US"/>
          </a:p>
        </p:txBody>
      </p:sp>
    </p:spTree>
    <p:extLst>
      <p:ext uri="{BB962C8B-B14F-4D97-AF65-F5344CB8AC3E}">
        <p14:creationId xmlns:p14="http://schemas.microsoft.com/office/powerpoint/2010/main" val="11250389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106</a:t>
            </a:fld>
            <a:endParaRPr lang="zh-CN" altLang="en-US"/>
          </a:p>
        </p:txBody>
      </p:sp>
    </p:spTree>
    <p:extLst>
      <p:ext uri="{BB962C8B-B14F-4D97-AF65-F5344CB8AC3E}">
        <p14:creationId xmlns:p14="http://schemas.microsoft.com/office/powerpoint/2010/main" val="35448816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107</a:t>
            </a:fld>
            <a:endParaRPr lang="zh-CN" altLang="en-US"/>
          </a:p>
        </p:txBody>
      </p:sp>
    </p:spTree>
    <p:extLst>
      <p:ext uri="{BB962C8B-B14F-4D97-AF65-F5344CB8AC3E}">
        <p14:creationId xmlns:p14="http://schemas.microsoft.com/office/powerpoint/2010/main" val="217091422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108</a:t>
            </a:fld>
            <a:endParaRPr lang="zh-CN" altLang="en-US"/>
          </a:p>
        </p:txBody>
      </p:sp>
    </p:spTree>
    <p:extLst>
      <p:ext uri="{BB962C8B-B14F-4D97-AF65-F5344CB8AC3E}">
        <p14:creationId xmlns:p14="http://schemas.microsoft.com/office/powerpoint/2010/main" val="321356017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109</a:t>
            </a:fld>
            <a:endParaRPr lang="zh-CN" altLang="en-US"/>
          </a:p>
        </p:txBody>
      </p:sp>
    </p:spTree>
    <p:extLst>
      <p:ext uri="{BB962C8B-B14F-4D97-AF65-F5344CB8AC3E}">
        <p14:creationId xmlns:p14="http://schemas.microsoft.com/office/powerpoint/2010/main" val="349888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a:t>
            </a:fld>
            <a:endParaRPr lang="zh-CN" altLang="en-US"/>
          </a:p>
        </p:txBody>
      </p:sp>
    </p:spTree>
    <p:extLst>
      <p:ext uri="{BB962C8B-B14F-4D97-AF65-F5344CB8AC3E}">
        <p14:creationId xmlns:p14="http://schemas.microsoft.com/office/powerpoint/2010/main" val="12016802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110</a:t>
            </a:fld>
            <a:endParaRPr lang="zh-CN" altLang="en-US"/>
          </a:p>
        </p:txBody>
      </p:sp>
    </p:spTree>
    <p:extLst>
      <p:ext uri="{BB962C8B-B14F-4D97-AF65-F5344CB8AC3E}">
        <p14:creationId xmlns:p14="http://schemas.microsoft.com/office/powerpoint/2010/main" val="73059633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111</a:t>
            </a:fld>
            <a:endParaRPr lang="zh-CN" altLang="en-US"/>
          </a:p>
        </p:txBody>
      </p:sp>
    </p:spTree>
    <p:extLst>
      <p:ext uri="{BB962C8B-B14F-4D97-AF65-F5344CB8AC3E}">
        <p14:creationId xmlns:p14="http://schemas.microsoft.com/office/powerpoint/2010/main" val="18824877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112</a:t>
            </a:fld>
            <a:endParaRPr lang="zh-CN" altLang="en-US"/>
          </a:p>
        </p:txBody>
      </p:sp>
    </p:spTree>
    <p:extLst>
      <p:ext uri="{BB962C8B-B14F-4D97-AF65-F5344CB8AC3E}">
        <p14:creationId xmlns:p14="http://schemas.microsoft.com/office/powerpoint/2010/main" val="232203400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113</a:t>
            </a:fld>
            <a:endParaRPr lang="zh-CN" altLang="en-US"/>
          </a:p>
        </p:txBody>
      </p:sp>
    </p:spTree>
    <p:extLst>
      <p:ext uri="{BB962C8B-B14F-4D97-AF65-F5344CB8AC3E}">
        <p14:creationId xmlns:p14="http://schemas.microsoft.com/office/powerpoint/2010/main" val="243986497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114</a:t>
            </a:fld>
            <a:endParaRPr lang="zh-CN" altLang="en-US"/>
          </a:p>
        </p:txBody>
      </p:sp>
    </p:spTree>
    <p:extLst>
      <p:ext uri="{BB962C8B-B14F-4D97-AF65-F5344CB8AC3E}">
        <p14:creationId xmlns:p14="http://schemas.microsoft.com/office/powerpoint/2010/main" val="128549581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115</a:t>
            </a:fld>
            <a:endParaRPr lang="zh-CN" altLang="en-US"/>
          </a:p>
        </p:txBody>
      </p:sp>
    </p:spTree>
    <p:extLst>
      <p:ext uri="{BB962C8B-B14F-4D97-AF65-F5344CB8AC3E}">
        <p14:creationId xmlns:p14="http://schemas.microsoft.com/office/powerpoint/2010/main" val="170013635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116</a:t>
            </a:fld>
            <a:endParaRPr lang="zh-CN" altLang="en-US"/>
          </a:p>
        </p:txBody>
      </p:sp>
    </p:spTree>
    <p:extLst>
      <p:ext uri="{BB962C8B-B14F-4D97-AF65-F5344CB8AC3E}">
        <p14:creationId xmlns:p14="http://schemas.microsoft.com/office/powerpoint/2010/main" val="5479182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117</a:t>
            </a:fld>
            <a:endParaRPr lang="zh-CN" altLang="en-US"/>
          </a:p>
        </p:txBody>
      </p:sp>
    </p:spTree>
    <p:extLst>
      <p:ext uri="{BB962C8B-B14F-4D97-AF65-F5344CB8AC3E}">
        <p14:creationId xmlns:p14="http://schemas.microsoft.com/office/powerpoint/2010/main" val="7442537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118</a:t>
            </a:fld>
            <a:endParaRPr lang="zh-CN" altLang="en-US"/>
          </a:p>
        </p:txBody>
      </p:sp>
    </p:spTree>
    <p:extLst>
      <p:ext uri="{BB962C8B-B14F-4D97-AF65-F5344CB8AC3E}">
        <p14:creationId xmlns:p14="http://schemas.microsoft.com/office/powerpoint/2010/main" val="193281902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119</a:t>
            </a:fld>
            <a:endParaRPr lang="zh-CN" altLang="en-US"/>
          </a:p>
        </p:txBody>
      </p:sp>
    </p:spTree>
    <p:extLst>
      <p:ext uri="{BB962C8B-B14F-4D97-AF65-F5344CB8AC3E}">
        <p14:creationId xmlns:p14="http://schemas.microsoft.com/office/powerpoint/2010/main" val="4128708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a:t>
            </a:fld>
            <a:endParaRPr lang="zh-CN" altLang="en-US"/>
          </a:p>
        </p:txBody>
      </p:sp>
    </p:spTree>
    <p:extLst>
      <p:ext uri="{BB962C8B-B14F-4D97-AF65-F5344CB8AC3E}">
        <p14:creationId xmlns:p14="http://schemas.microsoft.com/office/powerpoint/2010/main" val="188165714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120</a:t>
            </a:fld>
            <a:endParaRPr lang="zh-CN" altLang="en-US"/>
          </a:p>
        </p:txBody>
      </p:sp>
    </p:spTree>
    <p:extLst>
      <p:ext uri="{BB962C8B-B14F-4D97-AF65-F5344CB8AC3E}">
        <p14:creationId xmlns:p14="http://schemas.microsoft.com/office/powerpoint/2010/main" val="191215112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121</a:t>
            </a:fld>
            <a:endParaRPr lang="zh-CN" altLang="en-US"/>
          </a:p>
        </p:txBody>
      </p:sp>
    </p:spTree>
    <p:extLst>
      <p:ext uri="{BB962C8B-B14F-4D97-AF65-F5344CB8AC3E}">
        <p14:creationId xmlns:p14="http://schemas.microsoft.com/office/powerpoint/2010/main" val="294280839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122</a:t>
            </a:fld>
            <a:endParaRPr lang="zh-CN" altLang="en-US"/>
          </a:p>
        </p:txBody>
      </p:sp>
    </p:spTree>
    <p:extLst>
      <p:ext uri="{BB962C8B-B14F-4D97-AF65-F5344CB8AC3E}">
        <p14:creationId xmlns:p14="http://schemas.microsoft.com/office/powerpoint/2010/main" val="85415903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123</a:t>
            </a:fld>
            <a:endParaRPr lang="zh-CN" altLang="en-US"/>
          </a:p>
        </p:txBody>
      </p:sp>
    </p:spTree>
    <p:extLst>
      <p:ext uri="{BB962C8B-B14F-4D97-AF65-F5344CB8AC3E}">
        <p14:creationId xmlns:p14="http://schemas.microsoft.com/office/powerpoint/2010/main" val="128751613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124</a:t>
            </a:fld>
            <a:endParaRPr lang="zh-CN" altLang="en-US"/>
          </a:p>
        </p:txBody>
      </p:sp>
    </p:spTree>
    <p:extLst>
      <p:ext uri="{BB962C8B-B14F-4D97-AF65-F5344CB8AC3E}">
        <p14:creationId xmlns:p14="http://schemas.microsoft.com/office/powerpoint/2010/main" val="302297176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125</a:t>
            </a:fld>
            <a:endParaRPr lang="zh-CN" altLang="en-US"/>
          </a:p>
        </p:txBody>
      </p:sp>
    </p:spTree>
    <p:extLst>
      <p:ext uri="{BB962C8B-B14F-4D97-AF65-F5344CB8AC3E}">
        <p14:creationId xmlns:p14="http://schemas.microsoft.com/office/powerpoint/2010/main" val="410609406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126</a:t>
            </a:fld>
            <a:endParaRPr lang="zh-CN" altLang="en-US"/>
          </a:p>
        </p:txBody>
      </p:sp>
    </p:spTree>
    <p:extLst>
      <p:ext uri="{BB962C8B-B14F-4D97-AF65-F5344CB8AC3E}">
        <p14:creationId xmlns:p14="http://schemas.microsoft.com/office/powerpoint/2010/main" val="74065672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127</a:t>
            </a:fld>
            <a:endParaRPr lang="zh-CN" altLang="en-US"/>
          </a:p>
        </p:txBody>
      </p:sp>
    </p:spTree>
    <p:extLst>
      <p:ext uri="{BB962C8B-B14F-4D97-AF65-F5344CB8AC3E}">
        <p14:creationId xmlns:p14="http://schemas.microsoft.com/office/powerpoint/2010/main" val="223863240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128</a:t>
            </a:fld>
            <a:endParaRPr lang="zh-CN" altLang="en-US"/>
          </a:p>
        </p:txBody>
      </p:sp>
    </p:spTree>
    <p:extLst>
      <p:ext uri="{BB962C8B-B14F-4D97-AF65-F5344CB8AC3E}">
        <p14:creationId xmlns:p14="http://schemas.microsoft.com/office/powerpoint/2010/main" val="267711253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129</a:t>
            </a:fld>
            <a:endParaRPr lang="zh-CN" altLang="en-US"/>
          </a:p>
        </p:txBody>
      </p:sp>
    </p:spTree>
    <p:extLst>
      <p:ext uri="{BB962C8B-B14F-4D97-AF65-F5344CB8AC3E}">
        <p14:creationId xmlns:p14="http://schemas.microsoft.com/office/powerpoint/2010/main" val="2734274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a:t>
            </a:fld>
            <a:endParaRPr lang="zh-CN" altLang="en-US"/>
          </a:p>
        </p:txBody>
      </p:sp>
    </p:spTree>
    <p:extLst>
      <p:ext uri="{BB962C8B-B14F-4D97-AF65-F5344CB8AC3E}">
        <p14:creationId xmlns:p14="http://schemas.microsoft.com/office/powerpoint/2010/main" val="21734085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130</a:t>
            </a:fld>
            <a:endParaRPr lang="zh-CN" altLang="en-US"/>
          </a:p>
        </p:txBody>
      </p:sp>
    </p:spTree>
    <p:extLst>
      <p:ext uri="{BB962C8B-B14F-4D97-AF65-F5344CB8AC3E}">
        <p14:creationId xmlns:p14="http://schemas.microsoft.com/office/powerpoint/2010/main" val="336520611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131</a:t>
            </a:fld>
            <a:endParaRPr lang="zh-CN" altLang="en-US"/>
          </a:p>
        </p:txBody>
      </p:sp>
    </p:spTree>
    <p:extLst>
      <p:ext uri="{BB962C8B-B14F-4D97-AF65-F5344CB8AC3E}">
        <p14:creationId xmlns:p14="http://schemas.microsoft.com/office/powerpoint/2010/main" val="207440328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132</a:t>
            </a:fld>
            <a:endParaRPr lang="zh-CN" altLang="en-US"/>
          </a:p>
        </p:txBody>
      </p:sp>
    </p:spTree>
    <p:extLst>
      <p:ext uri="{BB962C8B-B14F-4D97-AF65-F5344CB8AC3E}">
        <p14:creationId xmlns:p14="http://schemas.microsoft.com/office/powerpoint/2010/main" val="364943655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133</a:t>
            </a:fld>
            <a:endParaRPr lang="zh-CN" altLang="en-US"/>
          </a:p>
        </p:txBody>
      </p:sp>
    </p:spTree>
    <p:extLst>
      <p:ext uri="{BB962C8B-B14F-4D97-AF65-F5344CB8AC3E}">
        <p14:creationId xmlns:p14="http://schemas.microsoft.com/office/powerpoint/2010/main" val="295506573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134</a:t>
            </a:fld>
            <a:endParaRPr lang="zh-CN" altLang="en-US"/>
          </a:p>
        </p:txBody>
      </p:sp>
    </p:spTree>
    <p:extLst>
      <p:ext uri="{BB962C8B-B14F-4D97-AF65-F5344CB8AC3E}">
        <p14:creationId xmlns:p14="http://schemas.microsoft.com/office/powerpoint/2010/main" val="93629314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135</a:t>
            </a:fld>
            <a:endParaRPr lang="zh-CN" altLang="en-US"/>
          </a:p>
        </p:txBody>
      </p:sp>
    </p:spTree>
    <p:extLst>
      <p:ext uri="{BB962C8B-B14F-4D97-AF65-F5344CB8AC3E}">
        <p14:creationId xmlns:p14="http://schemas.microsoft.com/office/powerpoint/2010/main" val="350455419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136</a:t>
            </a:fld>
            <a:endParaRPr lang="zh-CN" altLang="en-US"/>
          </a:p>
        </p:txBody>
      </p:sp>
    </p:spTree>
    <p:extLst>
      <p:ext uri="{BB962C8B-B14F-4D97-AF65-F5344CB8AC3E}">
        <p14:creationId xmlns:p14="http://schemas.microsoft.com/office/powerpoint/2010/main" val="123084868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137</a:t>
            </a:fld>
            <a:endParaRPr lang="zh-CN" altLang="en-US"/>
          </a:p>
        </p:txBody>
      </p:sp>
    </p:spTree>
    <p:extLst>
      <p:ext uri="{BB962C8B-B14F-4D97-AF65-F5344CB8AC3E}">
        <p14:creationId xmlns:p14="http://schemas.microsoft.com/office/powerpoint/2010/main" val="317662375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138</a:t>
            </a:fld>
            <a:endParaRPr lang="zh-CN" altLang="en-US"/>
          </a:p>
        </p:txBody>
      </p:sp>
    </p:spTree>
    <p:extLst>
      <p:ext uri="{BB962C8B-B14F-4D97-AF65-F5344CB8AC3E}">
        <p14:creationId xmlns:p14="http://schemas.microsoft.com/office/powerpoint/2010/main" val="12214870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139</a:t>
            </a:fld>
            <a:endParaRPr lang="zh-CN" altLang="en-US"/>
          </a:p>
        </p:txBody>
      </p:sp>
    </p:spTree>
    <p:extLst>
      <p:ext uri="{BB962C8B-B14F-4D97-AF65-F5344CB8AC3E}">
        <p14:creationId xmlns:p14="http://schemas.microsoft.com/office/powerpoint/2010/main" val="308172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a:t>
            </a:fld>
            <a:endParaRPr lang="zh-CN" altLang="en-US"/>
          </a:p>
        </p:txBody>
      </p:sp>
    </p:spTree>
    <p:extLst>
      <p:ext uri="{BB962C8B-B14F-4D97-AF65-F5344CB8AC3E}">
        <p14:creationId xmlns:p14="http://schemas.microsoft.com/office/powerpoint/2010/main" val="321855904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140</a:t>
            </a:fld>
            <a:endParaRPr lang="zh-CN" altLang="en-US"/>
          </a:p>
        </p:txBody>
      </p:sp>
    </p:spTree>
    <p:extLst>
      <p:ext uri="{BB962C8B-B14F-4D97-AF65-F5344CB8AC3E}">
        <p14:creationId xmlns:p14="http://schemas.microsoft.com/office/powerpoint/2010/main" val="23171693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141</a:t>
            </a:fld>
            <a:endParaRPr lang="zh-CN" altLang="en-US"/>
          </a:p>
        </p:txBody>
      </p:sp>
    </p:spTree>
    <p:extLst>
      <p:ext uri="{BB962C8B-B14F-4D97-AF65-F5344CB8AC3E}">
        <p14:creationId xmlns:p14="http://schemas.microsoft.com/office/powerpoint/2010/main" val="80905497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142</a:t>
            </a:fld>
            <a:endParaRPr lang="zh-CN" altLang="en-US"/>
          </a:p>
        </p:txBody>
      </p:sp>
    </p:spTree>
    <p:extLst>
      <p:ext uri="{BB962C8B-B14F-4D97-AF65-F5344CB8AC3E}">
        <p14:creationId xmlns:p14="http://schemas.microsoft.com/office/powerpoint/2010/main" val="156308569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143</a:t>
            </a:fld>
            <a:endParaRPr lang="zh-CN" altLang="en-US"/>
          </a:p>
        </p:txBody>
      </p:sp>
    </p:spTree>
    <p:extLst>
      <p:ext uri="{BB962C8B-B14F-4D97-AF65-F5344CB8AC3E}">
        <p14:creationId xmlns:p14="http://schemas.microsoft.com/office/powerpoint/2010/main" val="95512433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144</a:t>
            </a:fld>
            <a:endParaRPr lang="zh-CN" altLang="en-US"/>
          </a:p>
        </p:txBody>
      </p:sp>
    </p:spTree>
    <p:extLst>
      <p:ext uri="{BB962C8B-B14F-4D97-AF65-F5344CB8AC3E}">
        <p14:creationId xmlns:p14="http://schemas.microsoft.com/office/powerpoint/2010/main" val="28879606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145</a:t>
            </a:fld>
            <a:endParaRPr lang="zh-CN" altLang="en-US"/>
          </a:p>
        </p:txBody>
      </p:sp>
    </p:spTree>
    <p:extLst>
      <p:ext uri="{BB962C8B-B14F-4D97-AF65-F5344CB8AC3E}">
        <p14:creationId xmlns:p14="http://schemas.microsoft.com/office/powerpoint/2010/main" val="253967074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146</a:t>
            </a:fld>
            <a:endParaRPr lang="zh-CN" altLang="en-US"/>
          </a:p>
        </p:txBody>
      </p:sp>
    </p:spTree>
    <p:extLst>
      <p:ext uri="{BB962C8B-B14F-4D97-AF65-F5344CB8AC3E}">
        <p14:creationId xmlns:p14="http://schemas.microsoft.com/office/powerpoint/2010/main" val="79988687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147</a:t>
            </a:fld>
            <a:endParaRPr lang="zh-CN" altLang="en-US"/>
          </a:p>
        </p:txBody>
      </p:sp>
    </p:spTree>
    <p:extLst>
      <p:ext uri="{BB962C8B-B14F-4D97-AF65-F5344CB8AC3E}">
        <p14:creationId xmlns:p14="http://schemas.microsoft.com/office/powerpoint/2010/main" val="347253152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148</a:t>
            </a:fld>
            <a:endParaRPr lang="zh-CN" altLang="en-US"/>
          </a:p>
        </p:txBody>
      </p:sp>
    </p:spTree>
    <p:extLst>
      <p:ext uri="{BB962C8B-B14F-4D97-AF65-F5344CB8AC3E}">
        <p14:creationId xmlns:p14="http://schemas.microsoft.com/office/powerpoint/2010/main" val="395630830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149</a:t>
            </a:fld>
            <a:endParaRPr lang="zh-CN" altLang="en-US"/>
          </a:p>
        </p:txBody>
      </p:sp>
    </p:spTree>
    <p:extLst>
      <p:ext uri="{BB962C8B-B14F-4D97-AF65-F5344CB8AC3E}">
        <p14:creationId xmlns:p14="http://schemas.microsoft.com/office/powerpoint/2010/main" val="2952557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a:t>
            </a:fld>
            <a:endParaRPr lang="zh-CN" altLang="en-US"/>
          </a:p>
        </p:txBody>
      </p:sp>
    </p:spTree>
    <p:extLst>
      <p:ext uri="{BB962C8B-B14F-4D97-AF65-F5344CB8AC3E}">
        <p14:creationId xmlns:p14="http://schemas.microsoft.com/office/powerpoint/2010/main" val="354124437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150</a:t>
            </a:fld>
            <a:endParaRPr lang="zh-CN" altLang="en-US"/>
          </a:p>
        </p:txBody>
      </p:sp>
    </p:spTree>
    <p:extLst>
      <p:ext uri="{BB962C8B-B14F-4D97-AF65-F5344CB8AC3E}">
        <p14:creationId xmlns:p14="http://schemas.microsoft.com/office/powerpoint/2010/main" val="172585621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151</a:t>
            </a:fld>
            <a:endParaRPr lang="zh-CN" altLang="en-US"/>
          </a:p>
        </p:txBody>
      </p:sp>
    </p:spTree>
    <p:extLst>
      <p:ext uri="{BB962C8B-B14F-4D97-AF65-F5344CB8AC3E}">
        <p14:creationId xmlns:p14="http://schemas.microsoft.com/office/powerpoint/2010/main" val="30459032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152</a:t>
            </a:fld>
            <a:endParaRPr lang="zh-CN" altLang="en-US"/>
          </a:p>
        </p:txBody>
      </p:sp>
    </p:spTree>
    <p:extLst>
      <p:ext uri="{BB962C8B-B14F-4D97-AF65-F5344CB8AC3E}">
        <p14:creationId xmlns:p14="http://schemas.microsoft.com/office/powerpoint/2010/main" val="244146935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153</a:t>
            </a:fld>
            <a:endParaRPr lang="zh-CN" altLang="en-US"/>
          </a:p>
        </p:txBody>
      </p:sp>
    </p:spTree>
    <p:extLst>
      <p:ext uri="{BB962C8B-B14F-4D97-AF65-F5344CB8AC3E}">
        <p14:creationId xmlns:p14="http://schemas.microsoft.com/office/powerpoint/2010/main" val="401038345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154</a:t>
            </a:fld>
            <a:endParaRPr lang="zh-CN" altLang="en-US"/>
          </a:p>
        </p:txBody>
      </p:sp>
    </p:spTree>
    <p:extLst>
      <p:ext uri="{BB962C8B-B14F-4D97-AF65-F5344CB8AC3E}">
        <p14:creationId xmlns:p14="http://schemas.microsoft.com/office/powerpoint/2010/main" val="427103783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155</a:t>
            </a:fld>
            <a:endParaRPr lang="zh-CN" altLang="en-US"/>
          </a:p>
        </p:txBody>
      </p:sp>
    </p:spTree>
    <p:extLst>
      <p:ext uri="{BB962C8B-B14F-4D97-AF65-F5344CB8AC3E}">
        <p14:creationId xmlns:p14="http://schemas.microsoft.com/office/powerpoint/2010/main" val="338368974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156</a:t>
            </a:fld>
            <a:endParaRPr lang="zh-CN" altLang="en-US"/>
          </a:p>
        </p:txBody>
      </p:sp>
    </p:spTree>
    <p:extLst>
      <p:ext uri="{BB962C8B-B14F-4D97-AF65-F5344CB8AC3E}">
        <p14:creationId xmlns:p14="http://schemas.microsoft.com/office/powerpoint/2010/main" val="244485477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157</a:t>
            </a:fld>
            <a:endParaRPr lang="zh-CN" altLang="en-US"/>
          </a:p>
        </p:txBody>
      </p:sp>
    </p:spTree>
    <p:extLst>
      <p:ext uri="{BB962C8B-B14F-4D97-AF65-F5344CB8AC3E}">
        <p14:creationId xmlns:p14="http://schemas.microsoft.com/office/powerpoint/2010/main" val="98170751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158</a:t>
            </a:fld>
            <a:endParaRPr lang="zh-CN" altLang="en-US"/>
          </a:p>
        </p:txBody>
      </p:sp>
    </p:spTree>
    <p:extLst>
      <p:ext uri="{BB962C8B-B14F-4D97-AF65-F5344CB8AC3E}">
        <p14:creationId xmlns:p14="http://schemas.microsoft.com/office/powerpoint/2010/main" val="137655106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159</a:t>
            </a:fld>
            <a:endParaRPr lang="zh-CN" altLang="en-US"/>
          </a:p>
        </p:txBody>
      </p:sp>
    </p:spTree>
    <p:extLst>
      <p:ext uri="{BB962C8B-B14F-4D97-AF65-F5344CB8AC3E}">
        <p14:creationId xmlns:p14="http://schemas.microsoft.com/office/powerpoint/2010/main" val="3773132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a:t>
            </a:fld>
            <a:endParaRPr lang="zh-CN" altLang="en-US"/>
          </a:p>
        </p:txBody>
      </p:sp>
    </p:spTree>
    <p:extLst>
      <p:ext uri="{BB962C8B-B14F-4D97-AF65-F5344CB8AC3E}">
        <p14:creationId xmlns:p14="http://schemas.microsoft.com/office/powerpoint/2010/main" val="40159277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160</a:t>
            </a:fld>
            <a:endParaRPr lang="zh-CN" altLang="en-US"/>
          </a:p>
        </p:txBody>
      </p:sp>
    </p:spTree>
    <p:extLst>
      <p:ext uri="{BB962C8B-B14F-4D97-AF65-F5344CB8AC3E}">
        <p14:creationId xmlns:p14="http://schemas.microsoft.com/office/powerpoint/2010/main" val="280619676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161</a:t>
            </a:fld>
            <a:endParaRPr lang="zh-CN" altLang="en-US"/>
          </a:p>
        </p:txBody>
      </p:sp>
    </p:spTree>
    <p:extLst>
      <p:ext uri="{BB962C8B-B14F-4D97-AF65-F5344CB8AC3E}">
        <p14:creationId xmlns:p14="http://schemas.microsoft.com/office/powerpoint/2010/main" val="153946797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162</a:t>
            </a:fld>
            <a:endParaRPr lang="zh-CN" altLang="en-US"/>
          </a:p>
        </p:txBody>
      </p:sp>
    </p:spTree>
    <p:extLst>
      <p:ext uri="{BB962C8B-B14F-4D97-AF65-F5344CB8AC3E}">
        <p14:creationId xmlns:p14="http://schemas.microsoft.com/office/powerpoint/2010/main" val="203586594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163</a:t>
            </a:fld>
            <a:endParaRPr lang="zh-CN" altLang="en-US"/>
          </a:p>
        </p:txBody>
      </p:sp>
    </p:spTree>
    <p:extLst>
      <p:ext uri="{BB962C8B-B14F-4D97-AF65-F5344CB8AC3E}">
        <p14:creationId xmlns:p14="http://schemas.microsoft.com/office/powerpoint/2010/main" val="1072857297"/>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164</a:t>
            </a:fld>
            <a:endParaRPr lang="zh-CN" altLang="en-US"/>
          </a:p>
        </p:txBody>
      </p:sp>
    </p:spTree>
    <p:extLst>
      <p:ext uri="{BB962C8B-B14F-4D97-AF65-F5344CB8AC3E}">
        <p14:creationId xmlns:p14="http://schemas.microsoft.com/office/powerpoint/2010/main" val="242262345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165</a:t>
            </a:fld>
            <a:endParaRPr lang="zh-CN" altLang="en-US"/>
          </a:p>
        </p:txBody>
      </p:sp>
    </p:spTree>
    <p:extLst>
      <p:ext uri="{BB962C8B-B14F-4D97-AF65-F5344CB8AC3E}">
        <p14:creationId xmlns:p14="http://schemas.microsoft.com/office/powerpoint/2010/main" val="20774769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166</a:t>
            </a:fld>
            <a:endParaRPr lang="zh-CN" altLang="en-US"/>
          </a:p>
        </p:txBody>
      </p:sp>
    </p:spTree>
    <p:extLst>
      <p:ext uri="{BB962C8B-B14F-4D97-AF65-F5344CB8AC3E}">
        <p14:creationId xmlns:p14="http://schemas.microsoft.com/office/powerpoint/2010/main" val="280911959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167</a:t>
            </a:fld>
            <a:endParaRPr lang="zh-CN" altLang="en-US"/>
          </a:p>
        </p:txBody>
      </p:sp>
    </p:spTree>
    <p:extLst>
      <p:ext uri="{BB962C8B-B14F-4D97-AF65-F5344CB8AC3E}">
        <p14:creationId xmlns:p14="http://schemas.microsoft.com/office/powerpoint/2010/main" val="132321933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168</a:t>
            </a:fld>
            <a:endParaRPr lang="zh-CN" altLang="en-US"/>
          </a:p>
        </p:txBody>
      </p:sp>
    </p:spTree>
    <p:extLst>
      <p:ext uri="{BB962C8B-B14F-4D97-AF65-F5344CB8AC3E}">
        <p14:creationId xmlns:p14="http://schemas.microsoft.com/office/powerpoint/2010/main" val="291406994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169</a:t>
            </a:fld>
            <a:endParaRPr lang="zh-CN" altLang="en-US"/>
          </a:p>
        </p:txBody>
      </p:sp>
    </p:spTree>
    <p:extLst>
      <p:ext uri="{BB962C8B-B14F-4D97-AF65-F5344CB8AC3E}">
        <p14:creationId xmlns:p14="http://schemas.microsoft.com/office/powerpoint/2010/main" val="2846061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a:t>
            </a:fld>
            <a:endParaRPr lang="zh-CN" altLang="en-US"/>
          </a:p>
        </p:txBody>
      </p:sp>
    </p:spTree>
    <p:extLst>
      <p:ext uri="{BB962C8B-B14F-4D97-AF65-F5344CB8AC3E}">
        <p14:creationId xmlns:p14="http://schemas.microsoft.com/office/powerpoint/2010/main" val="235693686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170</a:t>
            </a:fld>
            <a:endParaRPr lang="zh-CN" altLang="en-US"/>
          </a:p>
        </p:txBody>
      </p:sp>
    </p:spTree>
    <p:extLst>
      <p:ext uri="{BB962C8B-B14F-4D97-AF65-F5344CB8AC3E}">
        <p14:creationId xmlns:p14="http://schemas.microsoft.com/office/powerpoint/2010/main" val="1209846780"/>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171</a:t>
            </a:fld>
            <a:endParaRPr lang="zh-CN" altLang="en-US"/>
          </a:p>
        </p:txBody>
      </p:sp>
    </p:spTree>
    <p:extLst>
      <p:ext uri="{BB962C8B-B14F-4D97-AF65-F5344CB8AC3E}">
        <p14:creationId xmlns:p14="http://schemas.microsoft.com/office/powerpoint/2010/main" val="285078776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172</a:t>
            </a:fld>
            <a:endParaRPr lang="zh-CN" altLang="en-US"/>
          </a:p>
        </p:txBody>
      </p:sp>
    </p:spTree>
    <p:extLst>
      <p:ext uri="{BB962C8B-B14F-4D97-AF65-F5344CB8AC3E}">
        <p14:creationId xmlns:p14="http://schemas.microsoft.com/office/powerpoint/2010/main" val="46743311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173</a:t>
            </a:fld>
            <a:endParaRPr lang="zh-CN" altLang="en-US"/>
          </a:p>
        </p:txBody>
      </p:sp>
    </p:spTree>
    <p:extLst>
      <p:ext uri="{BB962C8B-B14F-4D97-AF65-F5344CB8AC3E}">
        <p14:creationId xmlns:p14="http://schemas.microsoft.com/office/powerpoint/2010/main" val="102911890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174</a:t>
            </a:fld>
            <a:endParaRPr lang="zh-CN" altLang="en-US"/>
          </a:p>
        </p:txBody>
      </p:sp>
    </p:spTree>
    <p:extLst>
      <p:ext uri="{BB962C8B-B14F-4D97-AF65-F5344CB8AC3E}">
        <p14:creationId xmlns:p14="http://schemas.microsoft.com/office/powerpoint/2010/main" val="15858145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175</a:t>
            </a:fld>
            <a:endParaRPr lang="zh-CN" altLang="en-US"/>
          </a:p>
        </p:txBody>
      </p:sp>
    </p:spTree>
    <p:extLst>
      <p:ext uri="{BB962C8B-B14F-4D97-AF65-F5344CB8AC3E}">
        <p14:creationId xmlns:p14="http://schemas.microsoft.com/office/powerpoint/2010/main" val="88095367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176</a:t>
            </a:fld>
            <a:endParaRPr lang="zh-CN" altLang="en-US"/>
          </a:p>
        </p:txBody>
      </p:sp>
    </p:spTree>
    <p:extLst>
      <p:ext uri="{BB962C8B-B14F-4D97-AF65-F5344CB8AC3E}">
        <p14:creationId xmlns:p14="http://schemas.microsoft.com/office/powerpoint/2010/main" val="159672909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177</a:t>
            </a:fld>
            <a:endParaRPr lang="zh-CN" altLang="en-US"/>
          </a:p>
        </p:txBody>
      </p:sp>
    </p:spTree>
    <p:extLst>
      <p:ext uri="{BB962C8B-B14F-4D97-AF65-F5344CB8AC3E}">
        <p14:creationId xmlns:p14="http://schemas.microsoft.com/office/powerpoint/2010/main" val="3424838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18</a:t>
            </a:fld>
            <a:endParaRPr lang="zh-CN" altLang="en-US"/>
          </a:p>
        </p:txBody>
      </p:sp>
    </p:spTree>
    <p:extLst>
      <p:ext uri="{BB962C8B-B14F-4D97-AF65-F5344CB8AC3E}">
        <p14:creationId xmlns:p14="http://schemas.microsoft.com/office/powerpoint/2010/main" val="2686251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19</a:t>
            </a:fld>
            <a:endParaRPr lang="zh-CN" altLang="en-US"/>
          </a:p>
        </p:txBody>
      </p:sp>
    </p:spTree>
    <p:extLst>
      <p:ext uri="{BB962C8B-B14F-4D97-AF65-F5344CB8AC3E}">
        <p14:creationId xmlns:p14="http://schemas.microsoft.com/office/powerpoint/2010/main" val="2841685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a:t>
            </a:fld>
            <a:endParaRPr lang="zh-CN" altLang="en-US"/>
          </a:p>
        </p:txBody>
      </p:sp>
    </p:spTree>
    <p:extLst>
      <p:ext uri="{BB962C8B-B14F-4D97-AF65-F5344CB8AC3E}">
        <p14:creationId xmlns:p14="http://schemas.microsoft.com/office/powerpoint/2010/main" val="101035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20</a:t>
            </a:fld>
            <a:endParaRPr lang="zh-CN" altLang="en-US"/>
          </a:p>
        </p:txBody>
      </p:sp>
    </p:spTree>
    <p:extLst>
      <p:ext uri="{BB962C8B-B14F-4D97-AF65-F5344CB8AC3E}">
        <p14:creationId xmlns:p14="http://schemas.microsoft.com/office/powerpoint/2010/main" val="2198104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21</a:t>
            </a:fld>
            <a:endParaRPr lang="zh-CN" altLang="en-US"/>
          </a:p>
        </p:txBody>
      </p:sp>
    </p:spTree>
    <p:extLst>
      <p:ext uri="{BB962C8B-B14F-4D97-AF65-F5344CB8AC3E}">
        <p14:creationId xmlns:p14="http://schemas.microsoft.com/office/powerpoint/2010/main" val="18033111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22</a:t>
            </a:fld>
            <a:endParaRPr lang="zh-CN" altLang="en-US"/>
          </a:p>
        </p:txBody>
      </p:sp>
    </p:spTree>
    <p:extLst>
      <p:ext uri="{BB962C8B-B14F-4D97-AF65-F5344CB8AC3E}">
        <p14:creationId xmlns:p14="http://schemas.microsoft.com/office/powerpoint/2010/main" val="16091852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23</a:t>
            </a:fld>
            <a:endParaRPr lang="zh-CN" altLang="en-US"/>
          </a:p>
        </p:txBody>
      </p:sp>
    </p:spTree>
    <p:extLst>
      <p:ext uri="{BB962C8B-B14F-4D97-AF65-F5344CB8AC3E}">
        <p14:creationId xmlns:p14="http://schemas.microsoft.com/office/powerpoint/2010/main" val="4078908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24</a:t>
            </a:fld>
            <a:endParaRPr lang="zh-CN" altLang="en-US"/>
          </a:p>
        </p:txBody>
      </p:sp>
    </p:spTree>
    <p:extLst>
      <p:ext uri="{BB962C8B-B14F-4D97-AF65-F5344CB8AC3E}">
        <p14:creationId xmlns:p14="http://schemas.microsoft.com/office/powerpoint/2010/main" val="389225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25</a:t>
            </a:fld>
            <a:endParaRPr lang="zh-CN" altLang="en-US"/>
          </a:p>
        </p:txBody>
      </p:sp>
    </p:spTree>
    <p:extLst>
      <p:ext uri="{BB962C8B-B14F-4D97-AF65-F5344CB8AC3E}">
        <p14:creationId xmlns:p14="http://schemas.microsoft.com/office/powerpoint/2010/main" val="27897814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26</a:t>
            </a:fld>
            <a:endParaRPr lang="zh-CN" altLang="en-US"/>
          </a:p>
        </p:txBody>
      </p:sp>
    </p:spTree>
    <p:extLst>
      <p:ext uri="{BB962C8B-B14F-4D97-AF65-F5344CB8AC3E}">
        <p14:creationId xmlns:p14="http://schemas.microsoft.com/office/powerpoint/2010/main" val="3783299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27</a:t>
            </a:fld>
            <a:endParaRPr lang="zh-CN" altLang="en-US"/>
          </a:p>
        </p:txBody>
      </p:sp>
    </p:spTree>
    <p:extLst>
      <p:ext uri="{BB962C8B-B14F-4D97-AF65-F5344CB8AC3E}">
        <p14:creationId xmlns:p14="http://schemas.microsoft.com/office/powerpoint/2010/main" val="5519345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28</a:t>
            </a:fld>
            <a:endParaRPr lang="zh-CN" altLang="en-US"/>
          </a:p>
        </p:txBody>
      </p:sp>
    </p:spTree>
    <p:extLst>
      <p:ext uri="{BB962C8B-B14F-4D97-AF65-F5344CB8AC3E}">
        <p14:creationId xmlns:p14="http://schemas.microsoft.com/office/powerpoint/2010/main" val="984363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29</a:t>
            </a:fld>
            <a:endParaRPr lang="zh-CN" altLang="en-US"/>
          </a:p>
        </p:txBody>
      </p:sp>
    </p:spTree>
    <p:extLst>
      <p:ext uri="{BB962C8B-B14F-4D97-AF65-F5344CB8AC3E}">
        <p14:creationId xmlns:p14="http://schemas.microsoft.com/office/powerpoint/2010/main" val="2865009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a:t>
            </a:fld>
            <a:endParaRPr lang="zh-CN" altLang="en-US"/>
          </a:p>
        </p:txBody>
      </p:sp>
    </p:spTree>
    <p:extLst>
      <p:ext uri="{BB962C8B-B14F-4D97-AF65-F5344CB8AC3E}">
        <p14:creationId xmlns:p14="http://schemas.microsoft.com/office/powerpoint/2010/main" val="37359516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30</a:t>
            </a:fld>
            <a:endParaRPr lang="zh-CN" altLang="en-US"/>
          </a:p>
        </p:txBody>
      </p:sp>
    </p:spTree>
    <p:extLst>
      <p:ext uri="{BB962C8B-B14F-4D97-AF65-F5344CB8AC3E}">
        <p14:creationId xmlns:p14="http://schemas.microsoft.com/office/powerpoint/2010/main" val="136182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31</a:t>
            </a:fld>
            <a:endParaRPr lang="zh-CN" altLang="en-US"/>
          </a:p>
        </p:txBody>
      </p:sp>
    </p:spTree>
    <p:extLst>
      <p:ext uri="{BB962C8B-B14F-4D97-AF65-F5344CB8AC3E}">
        <p14:creationId xmlns:p14="http://schemas.microsoft.com/office/powerpoint/2010/main" val="1068940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32</a:t>
            </a:fld>
            <a:endParaRPr lang="zh-CN" altLang="en-US"/>
          </a:p>
        </p:txBody>
      </p:sp>
    </p:spTree>
    <p:extLst>
      <p:ext uri="{BB962C8B-B14F-4D97-AF65-F5344CB8AC3E}">
        <p14:creationId xmlns:p14="http://schemas.microsoft.com/office/powerpoint/2010/main" val="20208371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33</a:t>
            </a:fld>
            <a:endParaRPr lang="zh-CN" altLang="en-US"/>
          </a:p>
        </p:txBody>
      </p:sp>
    </p:spTree>
    <p:extLst>
      <p:ext uri="{BB962C8B-B14F-4D97-AF65-F5344CB8AC3E}">
        <p14:creationId xmlns:p14="http://schemas.microsoft.com/office/powerpoint/2010/main" val="42437977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34</a:t>
            </a:fld>
            <a:endParaRPr lang="zh-CN" altLang="en-US"/>
          </a:p>
        </p:txBody>
      </p:sp>
    </p:spTree>
    <p:extLst>
      <p:ext uri="{BB962C8B-B14F-4D97-AF65-F5344CB8AC3E}">
        <p14:creationId xmlns:p14="http://schemas.microsoft.com/office/powerpoint/2010/main" val="36974677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35</a:t>
            </a:fld>
            <a:endParaRPr lang="zh-CN" altLang="en-US"/>
          </a:p>
        </p:txBody>
      </p:sp>
    </p:spTree>
    <p:extLst>
      <p:ext uri="{BB962C8B-B14F-4D97-AF65-F5344CB8AC3E}">
        <p14:creationId xmlns:p14="http://schemas.microsoft.com/office/powerpoint/2010/main" val="3419312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36</a:t>
            </a:fld>
            <a:endParaRPr lang="zh-CN" altLang="en-US"/>
          </a:p>
        </p:txBody>
      </p:sp>
    </p:spTree>
    <p:extLst>
      <p:ext uri="{BB962C8B-B14F-4D97-AF65-F5344CB8AC3E}">
        <p14:creationId xmlns:p14="http://schemas.microsoft.com/office/powerpoint/2010/main" val="26421797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37</a:t>
            </a:fld>
            <a:endParaRPr lang="zh-CN" altLang="en-US"/>
          </a:p>
        </p:txBody>
      </p:sp>
    </p:spTree>
    <p:extLst>
      <p:ext uri="{BB962C8B-B14F-4D97-AF65-F5344CB8AC3E}">
        <p14:creationId xmlns:p14="http://schemas.microsoft.com/office/powerpoint/2010/main" val="3983404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38</a:t>
            </a:fld>
            <a:endParaRPr lang="zh-CN" altLang="en-US"/>
          </a:p>
        </p:txBody>
      </p:sp>
    </p:spTree>
    <p:extLst>
      <p:ext uri="{BB962C8B-B14F-4D97-AF65-F5344CB8AC3E}">
        <p14:creationId xmlns:p14="http://schemas.microsoft.com/office/powerpoint/2010/main" val="14157843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39</a:t>
            </a:fld>
            <a:endParaRPr lang="zh-CN" altLang="en-US"/>
          </a:p>
        </p:txBody>
      </p:sp>
    </p:spTree>
    <p:extLst>
      <p:ext uri="{BB962C8B-B14F-4D97-AF65-F5344CB8AC3E}">
        <p14:creationId xmlns:p14="http://schemas.microsoft.com/office/powerpoint/2010/main" val="416158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a:t>
            </a:fld>
            <a:endParaRPr lang="zh-CN" altLang="en-US"/>
          </a:p>
        </p:txBody>
      </p:sp>
    </p:spTree>
    <p:extLst>
      <p:ext uri="{BB962C8B-B14F-4D97-AF65-F5344CB8AC3E}">
        <p14:creationId xmlns:p14="http://schemas.microsoft.com/office/powerpoint/2010/main" val="18030142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40</a:t>
            </a:fld>
            <a:endParaRPr lang="zh-CN" altLang="en-US"/>
          </a:p>
        </p:txBody>
      </p:sp>
    </p:spTree>
    <p:extLst>
      <p:ext uri="{BB962C8B-B14F-4D97-AF65-F5344CB8AC3E}">
        <p14:creationId xmlns:p14="http://schemas.microsoft.com/office/powerpoint/2010/main" val="28160243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41</a:t>
            </a:fld>
            <a:endParaRPr lang="zh-CN" altLang="en-US"/>
          </a:p>
        </p:txBody>
      </p:sp>
    </p:spTree>
    <p:extLst>
      <p:ext uri="{BB962C8B-B14F-4D97-AF65-F5344CB8AC3E}">
        <p14:creationId xmlns:p14="http://schemas.microsoft.com/office/powerpoint/2010/main" val="22790205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42</a:t>
            </a:fld>
            <a:endParaRPr lang="zh-CN" altLang="en-US"/>
          </a:p>
        </p:txBody>
      </p:sp>
    </p:spTree>
    <p:extLst>
      <p:ext uri="{BB962C8B-B14F-4D97-AF65-F5344CB8AC3E}">
        <p14:creationId xmlns:p14="http://schemas.microsoft.com/office/powerpoint/2010/main" val="6537595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43</a:t>
            </a:fld>
            <a:endParaRPr lang="zh-CN" altLang="en-US"/>
          </a:p>
        </p:txBody>
      </p:sp>
    </p:spTree>
    <p:extLst>
      <p:ext uri="{BB962C8B-B14F-4D97-AF65-F5344CB8AC3E}">
        <p14:creationId xmlns:p14="http://schemas.microsoft.com/office/powerpoint/2010/main" val="1833870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44</a:t>
            </a:fld>
            <a:endParaRPr lang="zh-CN" altLang="en-US"/>
          </a:p>
        </p:txBody>
      </p:sp>
    </p:spTree>
    <p:extLst>
      <p:ext uri="{BB962C8B-B14F-4D97-AF65-F5344CB8AC3E}">
        <p14:creationId xmlns:p14="http://schemas.microsoft.com/office/powerpoint/2010/main" val="2241332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45</a:t>
            </a:fld>
            <a:endParaRPr lang="zh-CN" altLang="en-US"/>
          </a:p>
        </p:txBody>
      </p:sp>
    </p:spTree>
    <p:extLst>
      <p:ext uri="{BB962C8B-B14F-4D97-AF65-F5344CB8AC3E}">
        <p14:creationId xmlns:p14="http://schemas.microsoft.com/office/powerpoint/2010/main" val="22827051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46</a:t>
            </a:fld>
            <a:endParaRPr lang="zh-CN" altLang="en-US"/>
          </a:p>
        </p:txBody>
      </p:sp>
    </p:spTree>
    <p:extLst>
      <p:ext uri="{BB962C8B-B14F-4D97-AF65-F5344CB8AC3E}">
        <p14:creationId xmlns:p14="http://schemas.microsoft.com/office/powerpoint/2010/main" val="17778440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47</a:t>
            </a:fld>
            <a:endParaRPr lang="zh-CN" altLang="en-US"/>
          </a:p>
        </p:txBody>
      </p:sp>
    </p:spTree>
    <p:extLst>
      <p:ext uri="{BB962C8B-B14F-4D97-AF65-F5344CB8AC3E}">
        <p14:creationId xmlns:p14="http://schemas.microsoft.com/office/powerpoint/2010/main" val="16537154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48</a:t>
            </a:fld>
            <a:endParaRPr lang="zh-CN" altLang="en-US"/>
          </a:p>
        </p:txBody>
      </p:sp>
    </p:spTree>
    <p:extLst>
      <p:ext uri="{BB962C8B-B14F-4D97-AF65-F5344CB8AC3E}">
        <p14:creationId xmlns:p14="http://schemas.microsoft.com/office/powerpoint/2010/main" val="21907003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49</a:t>
            </a:fld>
            <a:endParaRPr lang="zh-CN" altLang="en-US"/>
          </a:p>
        </p:txBody>
      </p:sp>
    </p:spTree>
    <p:extLst>
      <p:ext uri="{BB962C8B-B14F-4D97-AF65-F5344CB8AC3E}">
        <p14:creationId xmlns:p14="http://schemas.microsoft.com/office/powerpoint/2010/main" val="744525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a:t>
            </a:fld>
            <a:endParaRPr lang="zh-CN" altLang="en-US"/>
          </a:p>
        </p:txBody>
      </p:sp>
    </p:spTree>
    <p:extLst>
      <p:ext uri="{BB962C8B-B14F-4D97-AF65-F5344CB8AC3E}">
        <p14:creationId xmlns:p14="http://schemas.microsoft.com/office/powerpoint/2010/main" val="2653119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50</a:t>
            </a:fld>
            <a:endParaRPr lang="zh-CN" altLang="en-US"/>
          </a:p>
        </p:txBody>
      </p:sp>
    </p:spTree>
    <p:extLst>
      <p:ext uri="{BB962C8B-B14F-4D97-AF65-F5344CB8AC3E}">
        <p14:creationId xmlns:p14="http://schemas.microsoft.com/office/powerpoint/2010/main" val="1364507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51</a:t>
            </a:fld>
            <a:endParaRPr lang="zh-CN" altLang="en-US"/>
          </a:p>
        </p:txBody>
      </p:sp>
    </p:spTree>
    <p:extLst>
      <p:ext uri="{BB962C8B-B14F-4D97-AF65-F5344CB8AC3E}">
        <p14:creationId xmlns:p14="http://schemas.microsoft.com/office/powerpoint/2010/main" val="39727720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52</a:t>
            </a:fld>
            <a:endParaRPr lang="zh-CN" altLang="en-US"/>
          </a:p>
        </p:txBody>
      </p:sp>
    </p:spTree>
    <p:extLst>
      <p:ext uri="{BB962C8B-B14F-4D97-AF65-F5344CB8AC3E}">
        <p14:creationId xmlns:p14="http://schemas.microsoft.com/office/powerpoint/2010/main" val="37283791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53</a:t>
            </a:fld>
            <a:endParaRPr lang="zh-CN" altLang="en-US"/>
          </a:p>
        </p:txBody>
      </p:sp>
    </p:spTree>
    <p:extLst>
      <p:ext uri="{BB962C8B-B14F-4D97-AF65-F5344CB8AC3E}">
        <p14:creationId xmlns:p14="http://schemas.microsoft.com/office/powerpoint/2010/main" val="22000311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54</a:t>
            </a:fld>
            <a:endParaRPr lang="zh-CN" altLang="en-US"/>
          </a:p>
        </p:txBody>
      </p:sp>
    </p:spTree>
    <p:extLst>
      <p:ext uri="{BB962C8B-B14F-4D97-AF65-F5344CB8AC3E}">
        <p14:creationId xmlns:p14="http://schemas.microsoft.com/office/powerpoint/2010/main" val="21945658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55</a:t>
            </a:fld>
            <a:endParaRPr lang="zh-CN" altLang="en-US"/>
          </a:p>
        </p:txBody>
      </p:sp>
    </p:spTree>
    <p:extLst>
      <p:ext uri="{BB962C8B-B14F-4D97-AF65-F5344CB8AC3E}">
        <p14:creationId xmlns:p14="http://schemas.microsoft.com/office/powerpoint/2010/main" val="5415908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56</a:t>
            </a:fld>
            <a:endParaRPr lang="zh-CN" altLang="en-US"/>
          </a:p>
        </p:txBody>
      </p:sp>
    </p:spTree>
    <p:extLst>
      <p:ext uri="{BB962C8B-B14F-4D97-AF65-F5344CB8AC3E}">
        <p14:creationId xmlns:p14="http://schemas.microsoft.com/office/powerpoint/2010/main" val="22482870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57</a:t>
            </a:fld>
            <a:endParaRPr lang="zh-CN" altLang="en-US"/>
          </a:p>
        </p:txBody>
      </p:sp>
    </p:spTree>
    <p:extLst>
      <p:ext uri="{BB962C8B-B14F-4D97-AF65-F5344CB8AC3E}">
        <p14:creationId xmlns:p14="http://schemas.microsoft.com/office/powerpoint/2010/main" val="756695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58</a:t>
            </a:fld>
            <a:endParaRPr lang="zh-CN" altLang="en-US"/>
          </a:p>
        </p:txBody>
      </p:sp>
    </p:spTree>
    <p:extLst>
      <p:ext uri="{BB962C8B-B14F-4D97-AF65-F5344CB8AC3E}">
        <p14:creationId xmlns:p14="http://schemas.microsoft.com/office/powerpoint/2010/main" val="3899572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59</a:t>
            </a:fld>
            <a:endParaRPr lang="zh-CN" altLang="en-US"/>
          </a:p>
        </p:txBody>
      </p:sp>
    </p:spTree>
    <p:extLst>
      <p:ext uri="{BB962C8B-B14F-4D97-AF65-F5344CB8AC3E}">
        <p14:creationId xmlns:p14="http://schemas.microsoft.com/office/powerpoint/2010/main" val="3010471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a:t>
            </a:fld>
            <a:endParaRPr lang="zh-CN" altLang="en-US"/>
          </a:p>
        </p:txBody>
      </p:sp>
    </p:spTree>
    <p:extLst>
      <p:ext uri="{BB962C8B-B14F-4D97-AF65-F5344CB8AC3E}">
        <p14:creationId xmlns:p14="http://schemas.microsoft.com/office/powerpoint/2010/main" val="4220234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60</a:t>
            </a:fld>
            <a:endParaRPr lang="zh-CN" altLang="en-US"/>
          </a:p>
        </p:txBody>
      </p:sp>
    </p:spTree>
    <p:extLst>
      <p:ext uri="{BB962C8B-B14F-4D97-AF65-F5344CB8AC3E}">
        <p14:creationId xmlns:p14="http://schemas.microsoft.com/office/powerpoint/2010/main" val="7401559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61</a:t>
            </a:fld>
            <a:endParaRPr lang="zh-CN" altLang="en-US"/>
          </a:p>
        </p:txBody>
      </p:sp>
    </p:spTree>
    <p:extLst>
      <p:ext uri="{BB962C8B-B14F-4D97-AF65-F5344CB8AC3E}">
        <p14:creationId xmlns:p14="http://schemas.microsoft.com/office/powerpoint/2010/main" val="20800620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62</a:t>
            </a:fld>
            <a:endParaRPr lang="zh-CN" altLang="en-US"/>
          </a:p>
        </p:txBody>
      </p:sp>
    </p:spTree>
    <p:extLst>
      <p:ext uri="{BB962C8B-B14F-4D97-AF65-F5344CB8AC3E}">
        <p14:creationId xmlns:p14="http://schemas.microsoft.com/office/powerpoint/2010/main" val="2120513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63</a:t>
            </a:fld>
            <a:endParaRPr lang="zh-CN" altLang="en-US"/>
          </a:p>
        </p:txBody>
      </p:sp>
    </p:spTree>
    <p:extLst>
      <p:ext uri="{BB962C8B-B14F-4D97-AF65-F5344CB8AC3E}">
        <p14:creationId xmlns:p14="http://schemas.microsoft.com/office/powerpoint/2010/main" val="26965473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64</a:t>
            </a:fld>
            <a:endParaRPr lang="zh-CN" altLang="en-US"/>
          </a:p>
        </p:txBody>
      </p:sp>
    </p:spTree>
    <p:extLst>
      <p:ext uri="{BB962C8B-B14F-4D97-AF65-F5344CB8AC3E}">
        <p14:creationId xmlns:p14="http://schemas.microsoft.com/office/powerpoint/2010/main" val="143986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65</a:t>
            </a:fld>
            <a:endParaRPr lang="zh-CN" altLang="en-US"/>
          </a:p>
        </p:txBody>
      </p:sp>
    </p:spTree>
    <p:extLst>
      <p:ext uri="{BB962C8B-B14F-4D97-AF65-F5344CB8AC3E}">
        <p14:creationId xmlns:p14="http://schemas.microsoft.com/office/powerpoint/2010/main" val="33448881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66</a:t>
            </a:fld>
            <a:endParaRPr lang="zh-CN" altLang="en-US"/>
          </a:p>
        </p:txBody>
      </p:sp>
    </p:spTree>
    <p:extLst>
      <p:ext uri="{BB962C8B-B14F-4D97-AF65-F5344CB8AC3E}">
        <p14:creationId xmlns:p14="http://schemas.microsoft.com/office/powerpoint/2010/main" val="40101277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67</a:t>
            </a:fld>
            <a:endParaRPr lang="zh-CN" altLang="en-US"/>
          </a:p>
        </p:txBody>
      </p:sp>
    </p:spTree>
    <p:extLst>
      <p:ext uri="{BB962C8B-B14F-4D97-AF65-F5344CB8AC3E}">
        <p14:creationId xmlns:p14="http://schemas.microsoft.com/office/powerpoint/2010/main" val="5421651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68</a:t>
            </a:fld>
            <a:endParaRPr lang="zh-CN" altLang="en-US"/>
          </a:p>
        </p:txBody>
      </p:sp>
    </p:spTree>
    <p:extLst>
      <p:ext uri="{BB962C8B-B14F-4D97-AF65-F5344CB8AC3E}">
        <p14:creationId xmlns:p14="http://schemas.microsoft.com/office/powerpoint/2010/main" val="33986822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69</a:t>
            </a:fld>
            <a:endParaRPr lang="zh-CN" altLang="en-US"/>
          </a:p>
        </p:txBody>
      </p:sp>
    </p:spTree>
    <p:extLst>
      <p:ext uri="{BB962C8B-B14F-4D97-AF65-F5344CB8AC3E}">
        <p14:creationId xmlns:p14="http://schemas.microsoft.com/office/powerpoint/2010/main" val="3456680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a:t>
            </a:fld>
            <a:endParaRPr lang="zh-CN" altLang="en-US"/>
          </a:p>
        </p:txBody>
      </p:sp>
    </p:spTree>
    <p:extLst>
      <p:ext uri="{BB962C8B-B14F-4D97-AF65-F5344CB8AC3E}">
        <p14:creationId xmlns:p14="http://schemas.microsoft.com/office/powerpoint/2010/main" val="23389335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70</a:t>
            </a:fld>
            <a:endParaRPr lang="zh-CN" altLang="en-US"/>
          </a:p>
        </p:txBody>
      </p:sp>
    </p:spTree>
    <p:extLst>
      <p:ext uri="{BB962C8B-B14F-4D97-AF65-F5344CB8AC3E}">
        <p14:creationId xmlns:p14="http://schemas.microsoft.com/office/powerpoint/2010/main" val="31961633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71</a:t>
            </a:fld>
            <a:endParaRPr lang="zh-CN" altLang="en-US"/>
          </a:p>
        </p:txBody>
      </p:sp>
    </p:spTree>
    <p:extLst>
      <p:ext uri="{BB962C8B-B14F-4D97-AF65-F5344CB8AC3E}">
        <p14:creationId xmlns:p14="http://schemas.microsoft.com/office/powerpoint/2010/main" val="42732600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72</a:t>
            </a:fld>
            <a:endParaRPr lang="zh-CN" altLang="en-US"/>
          </a:p>
        </p:txBody>
      </p:sp>
    </p:spTree>
    <p:extLst>
      <p:ext uri="{BB962C8B-B14F-4D97-AF65-F5344CB8AC3E}">
        <p14:creationId xmlns:p14="http://schemas.microsoft.com/office/powerpoint/2010/main" val="2166109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73</a:t>
            </a:fld>
            <a:endParaRPr lang="zh-CN" altLang="en-US"/>
          </a:p>
        </p:txBody>
      </p:sp>
    </p:spTree>
    <p:extLst>
      <p:ext uri="{BB962C8B-B14F-4D97-AF65-F5344CB8AC3E}">
        <p14:creationId xmlns:p14="http://schemas.microsoft.com/office/powerpoint/2010/main" val="22731803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74</a:t>
            </a:fld>
            <a:endParaRPr lang="zh-CN" altLang="en-US"/>
          </a:p>
        </p:txBody>
      </p:sp>
    </p:spTree>
    <p:extLst>
      <p:ext uri="{BB962C8B-B14F-4D97-AF65-F5344CB8AC3E}">
        <p14:creationId xmlns:p14="http://schemas.microsoft.com/office/powerpoint/2010/main" val="3185361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75</a:t>
            </a:fld>
            <a:endParaRPr lang="zh-CN" altLang="en-US"/>
          </a:p>
        </p:txBody>
      </p:sp>
    </p:spTree>
    <p:extLst>
      <p:ext uri="{BB962C8B-B14F-4D97-AF65-F5344CB8AC3E}">
        <p14:creationId xmlns:p14="http://schemas.microsoft.com/office/powerpoint/2010/main" val="5446180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76</a:t>
            </a:fld>
            <a:endParaRPr lang="zh-CN" altLang="en-US"/>
          </a:p>
        </p:txBody>
      </p:sp>
    </p:spTree>
    <p:extLst>
      <p:ext uri="{BB962C8B-B14F-4D97-AF65-F5344CB8AC3E}">
        <p14:creationId xmlns:p14="http://schemas.microsoft.com/office/powerpoint/2010/main" val="22545949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77</a:t>
            </a:fld>
            <a:endParaRPr lang="zh-CN" altLang="en-US"/>
          </a:p>
        </p:txBody>
      </p:sp>
    </p:spTree>
    <p:extLst>
      <p:ext uri="{BB962C8B-B14F-4D97-AF65-F5344CB8AC3E}">
        <p14:creationId xmlns:p14="http://schemas.microsoft.com/office/powerpoint/2010/main" val="35677467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78</a:t>
            </a:fld>
            <a:endParaRPr lang="zh-CN" altLang="en-US"/>
          </a:p>
        </p:txBody>
      </p:sp>
    </p:spTree>
    <p:extLst>
      <p:ext uri="{BB962C8B-B14F-4D97-AF65-F5344CB8AC3E}">
        <p14:creationId xmlns:p14="http://schemas.microsoft.com/office/powerpoint/2010/main" val="26847571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79</a:t>
            </a:fld>
            <a:endParaRPr lang="zh-CN" altLang="en-US"/>
          </a:p>
        </p:txBody>
      </p:sp>
    </p:spTree>
    <p:extLst>
      <p:ext uri="{BB962C8B-B14F-4D97-AF65-F5344CB8AC3E}">
        <p14:creationId xmlns:p14="http://schemas.microsoft.com/office/powerpoint/2010/main" val="3911422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a:t>
            </a:fld>
            <a:endParaRPr lang="zh-CN" altLang="en-US"/>
          </a:p>
        </p:txBody>
      </p:sp>
    </p:spTree>
    <p:extLst>
      <p:ext uri="{BB962C8B-B14F-4D97-AF65-F5344CB8AC3E}">
        <p14:creationId xmlns:p14="http://schemas.microsoft.com/office/powerpoint/2010/main" val="29819823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80</a:t>
            </a:fld>
            <a:endParaRPr lang="zh-CN" altLang="en-US"/>
          </a:p>
        </p:txBody>
      </p:sp>
    </p:spTree>
    <p:extLst>
      <p:ext uri="{BB962C8B-B14F-4D97-AF65-F5344CB8AC3E}">
        <p14:creationId xmlns:p14="http://schemas.microsoft.com/office/powerpoint/2010/main" val="10540729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81</a:t>
            </a:fld>
            <a:endParaRPr lang="zh-CN" altLang="en-US"/>
          </a:p>
        </p:txBody>
      </p:sp>
    </p:spTree>
    <p:extLst>
      <p:ext uri="{BB962C8B-B14F-4D97-AF65-F5344CB8AC3E}">
        <p14:creationId xmlns:p14="http://schemas.microsoft.com/office/powerpoint/2010/main" val="8007454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82</a:t>
            </a:fld>
            <a:endParaRPr lang="zh-CN" altLang="en-US"/>
          </a:p>
        </p:txBody>
      </p:sp>
    </p:spTree>
    <p:extLst>
      <p:ext uri="{BB962C8B-B14F-4D97-AF65-F5344CB8AC3E}">
        <p14:creationId xmlns:p14="http://schemas.microsoft.com/office/powerpoint/2010/main" val="33931210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83</a:t>
            </a:fld>
            <a:endParaRPr lang="zh-CN" altLang="en-US"/>
          </a:p>
        </p:txBody>
      </p:sp>
    </p:spTree>
    <p:extLst>
      <p:ext uri="{BB962C8B-B14F-4D97-AF65-F5344CB8AC3E}">
        <p14:creationId xmlns:p14="http://schemas.microsoft.com/office/powerpoint/2010/main" val="30636988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84</a:t>
            </a:fld>
            <a:endParaRPr lang="zh-CN" altLang="en-US"/>
          </a:p>
        </p:txBody>
      </p:sp>
    </p:spTree>
    <p:extLst>
      <p:ext uri="{BB962C8B-B14F-4D97-AF65-F5344CB8AC3E}">
        <p14:creationId xmlns:p14="http://schemas.microsoft.com/office/powerpoint/2010/main" val="41623502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85</a:t>
            </a:fld>
            <a:endParaRPr lang="zh-CN" altLang="en-US"/>
          </a:p>
        </p:txBody>
      </p:sp>
    </p:spTree>
    <p:extLst>
      <p:ext uri="{BB962C8B-B14F-4D97-AF65-F5344CB8AC3E}">
        <p14:creationId xmlns:p14="http://schemas.microsoft.com/office/powerpoint/2010/main" val="5179054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86</a:t>
            </a:fld>
            <a:endParaRPr lang="zh-CN" altLang="en-US"/>
          </a:p>
        </p:txBody>
      </p:sp>
    </p:spTree>
    <p:extLst>
      <p:ext uri="{BB962C8B-B14F-4D97-AF65-F5344CB8AC3E}">
        <p14:creationId xmlns:p14="http://schemas.microsoft.com/office/powerpoint/2010/main" val="8080658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87</a:t>
            </a:fld>
            <a:endParaRPr lang="zh-CN" altLang="en-US"/>
          </a:p>
        </p:txBody>
      </p:sp>
    </p:spTree>
    <p:extLst>
      <p:ext uri="{BB962C8B-B14F-4D97-AF65-F5344CB8AC3E}">
        <p14:creationId xmlns:p14="http://schemas.microsoft.com/office/powerpoint/2010/main" val="225148894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88</a:t>
            </a:fld>
            <a:endParaRPr lang="zh-CN" altLang="en-US"/>
          </a:p>
        </p:txBody>
      </p:sp>
    </p:spTree>
    <p:extLst>
      <p:ext uri="{BB962C8B-B14F-4D97-AF65-F5344CB8AC3E}">
        <p14:creationId xmlns:p14="http://schemas.microsoft.com/office/powerpoint/2010/main" val="13286114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89</a:t>
            </a:fld>
            <a:endParaRPr lang="zh-CN" altLang="en-US"/>
          </a:p>
        </p:txBody>
      </p:sp>
    </p:spTree>
    <p:extLst>
      <p:ext uri="{BB962C8B-B14F-4D97-AF65-F5344CB8AC3E}">
        <p14:creationId xmlns:p14="http://schemas.microsoft.com/office/powerpoint/2010/main" val="130264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9</a:t>
            </a:fld>
            <a:endParaRPr lang="zh-CN" altLang="en-US"/>
          </a:p>
        </p:txBody>
      </p:sp>
    </p:spTree>
    <p:extLst>
      <p:ext uri="{BB962C8B-B14F-4D97-AF65-F5344CB8AC3E}">
        <p14:creationId xmlns:p14="http://schemas.microsoft.com/office/powerpoint/2010/main" val="33355174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90</a:t>
            </a:fld>
            <a:endParaRPr lang="zh-CN" altLang="en-US"/>
          </a:p>
        </p:txBody>
      </p:sp>
    </p:spTree>
    <p:extLst>
      <p:ext uri="{BB962C8B-B14F-4D97-AF65-F5344CB8AC3E}">
        <p14:creationId xmlns:p14="http://schemas.microsoft.com/office/powerpoint/2010/main" val="127164997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91</a:t>
            </a:fld>
            <a:endParaRPr lang="zh-CN" altLang="en-US"/>
          </a:p>
        </p:txBody>
      </p:sp>
    </p:spTree>
    <p:extLst>
      <p:ext uri="{BB962C8B-B14F-4D97-AF65-F5344CB8AC3E}">
        <p14:creationId xmlns:p14="http://schemas.microsoft.com/office/powerpoint/2010/main" val="31694726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92</a:t>
            </a:fld>
            <a:endParaRPr lang="zh-CN" altLang="en-US"/>
          </a:p>
        </p:txBody>
      </p:sp>
    </p:spTree>
    <p:extLst>
      <p:ext uri="{BB962C8B-B14F-4D97-AF65-F5344CB8AC3E}">
        <p14:creationId xmlns:p14="http://schemas.microsoft.com/office/powerpoint/2010/main" val="1456390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93</a:t>
            </a:fld>
            <a:endParaRPr lang="zh-CN" altLang="en-US"/>
          </a:p>
        </p:txBody>
      </p:sp>
    </p:spTree>
    <p:extLst>
      <p:ext uri="{BB962C8B-B14F-4D97-AF65-F5344CB8AC3E}">
        <p14:creationId xmlns:p14="http://schemas.microsoft.com/office/powerpoint/2010/main" val="76708349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94</a:t>
            </a:fld>
            <a:endParaRPr lang="zh-CN" altLang="en-US"/>
          </a:p>
        </p:txBody>
      </p:sp>
    </p:spTree>
    <p:extLst>
      <p:ext uri="{BB962C8B-B14F-4D97-AF65-F5344CB8AC3E}">
        <p14:creationId xmlns:p14="http://schemas.microsoft.com/office/powerpoint/2010/main" val="37278289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95</a:t>
            </a:fld>
            <a:endParaRPr lang="zh-CN" altLang="en-US"/>
          </a:p>
        </p:txBody>
      </p:sp>
    </p:spTree>
    <p:extLst>
      <p:ext uri="{BB962C8B-B14F-4D97-AF65-F5344CB8AC3E}">
        <p14:creationId xmlns:p14="http://schemas.microsoft.com/office/powerpoint/2010/main" val="5842422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96</a:t>
            </a:fld>
            <a:endParaRPr lang="zh-CN" altLang="en-US"/>
          </a:p>
        </p:txBody>
      </p:sp>
    </p:spTree>
    <p:extLst>
      <p:ext uri="{BB962C8B-B14F-4D97-AF65-F5344CB8AC3E}">
        <p14:creationId xmlns:p14="http://schemas.microsoft.com/office/powerpoint/2010/main" val="6971629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97</a:t>
            </a:fld>
            <a:endParaRPr lang="zh-CN" altLang="en-US"/>
          </a:p>
        </p:txBody>
      </p:sp>
    </p:spTree>
    <p:extLst>
      <p:ext uri="{BB962C8B-B14F-4D97-AF65-F5344CB8AC3E}">
        <p14:creationId xmlns:p14="http://schemas.microsoft.com/office/powerpoint/2010/main" val="9602356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t>98</a:t>
            </a:fld>
            <a:endParaRPr lang="zh-CN" altLang="en-US"/>
          </a:p>
        </p:txBody>
      </p:sp>
    </p:spTree>
    <p:extLst>
      <p:ext uri="{BB962C8B-B14F-4D97-AF65-F5344CB8AC3E}">
        <p14:creationId xmlns:p14="http://schemas.microsoft.com/office/powerpoint/2010/main" val="31347435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t>99</a:t>
            </a:fld>
            <a:endParaRPr lang="zh-CN" altLang="en-US"/>
          </a:p>
        </p:txBody>
      </p:sp>
    </p:spTree>
    <p:extLst>
      <p:ext uri="{BB962C8B-B14F-4D97-AF65-F5344CB8AC3E}">
        <p14:creationId xmlns:p14="http://schemas.microsoft.com/office/powerpoint/2010/main" val="2017464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Tree>
    <p:extLst>
      <p:ext uri="{BB962C8B-B14F-4D97-AF65-F5344CB8AC3E}">
        <p14:creationId xmlns:p14="http://schemas.microsoft.com/office/powerpoint/2010/main" val="598653943"/>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0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4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222498" y="2288707"/>
            <a:ext cx="7646626" cy="830997"/>
          </a:xfrm>
          <a:prstGeom prst="rect">
            <a:avLst/>
          </a:prstGeom>
          <a:noFill/>
        </p:spPr>
        <p:txBody>
          <a:bodyPr wrap="square" rtlCol="0">
            <a:spAutoFit/>
          </a:bodyPr>
          <a:lstStyle/>
          <a:p>
            <a:pPr algn="dist"/>
            <a:r>
              <a:rPr lang="zh-CN" altLang="en-US" sz="48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劳动教育与工匠精神教程</a:t>
            </a:r>
            <a:endParaRPr lang="zh-CN" altLang="en-US" sz="48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nvGrpSpPr>
          <p:cNvPr id="20" name="组合 19"/>
          <p:cNvGrpSpPr/>
          <p:nvPr/>
        </p:nvGrpSpPr>
        <p:grpSpPr>
          <a:xfrm>
            <a:off x="2222498" y="2288708"/>
            <a:ext cx="7438385" cy="884858"/>
            <a:chOff x="2222498" y="2288708"/>
            <a:chExt cx="7438385" cy="884858"/>
          </a:xfrm>
        </p:grpSpPr>
        <p:cxnSp>
          <p:nvCxnSpPr>
            <p:cNvPr id="9" name="肘形连接符 8"/>
            <p:cNvCxnSpPr>
              <a:stCxn id="6" idx="0"/>
            </p:cNvCxnSpPr>
            <p:nvPr/>
          </p:nvCxnSpPr>
          <p:spPr>
            <a:xfrm rot="16200000" flipH="1">
              <a:off x="7410918" y="923600"/>
              <a:ext cx="884858" cy="3615073"/>
            </a:xfrm>
            <a:prstGeom prst="bentConnector4">
              <a:avLst>
                <a:gd name="adj1" fmla="val -25835"/>
                <a:gd name="adj2" fmla="val 112545"/>
              </a:avLst>
            </a:prstGeom>
            <a:ln w="12700">
              <a:solidFill>
                <a:schemeClr val="tx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6" idx="2"/>
              <a:endCxn id="6" idx="1"/>
            </p:cNvCxnSpPr>
            <p:nvPr/>
          </p:nvCxnSpPr>
          <p:spPr>
            <a:xfrm rot="5400000" flipH="1">
              <a:off x="3926406" y="1000299"/>
              <a:ext cx="415498" cy="3823313"/>
            </a:xfrm>
            <a:prstGeom prst="bentConnector4">
              <a:avLst>
                <a:gd name="adj1" fmla="val -55018"/>
                <a:gd name="adj2" fmla="val 105979"/>
              </a:avLst>
            </a:prstGeom>
            <a:ln w="12700">
              <a:solidFill>
                <a:schemeClr val="tx2">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7646342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07780" y="2397489"/>
            <a:ext cx="9191554" cy="4154984"/>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空想社会主义思想家对劳动有丰富的创造性设想，并提出教育与生产劳动相结合的思想，这是罗伯特</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欧文对人类教育思想的一大贡献，来源于他在美国印第安纳州建立“新和谐村”进行的共产主义劳动公社实验。另外，圣西门提出人人劳动，社会应该尽量有益于大多数人、改善人数最多阶级的物质和精神生活是一切劳动和活动的目的，领导和群众是平等关系；傅立叶设想了“法郞吉”的和谐社会组织，人人参加劳动，按比例进行分配，实现城乡、工农、脑体劳动相结合，生产、分配、消费相结合，劳动、学习、生活相结合。</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在前人研究的基础上，马克思创作了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资本论揭示了一个基本的道理：生产劳动是人类一切活动的前提。随着科技的发展和人工智能的大量运用，人类会日益从繁重的体力劳动中解放出来，更多的人可以从事脑力劳动，这样对于劳动的精细化程度就会加深，要求更高。但即便如此，人类的劳动精神仍然不能丢掉，很多劳动必须付出体力，机器无法取代。</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（二）劳动教育的理论与实践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52548973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二、自我管理的内容</a:t>
            </a:r>
          </a:p>
        </p:txBody>
      </p:sp>
      <p:sp>
        <p:nvSpPr>
          <p:cNvPr id="18" name="文本框 17"/>
          <p:cNvSpPr txBox="1"/>
          <p:nvPr/>
        </p:nvSpPr>
        <p:spPr>
          <a:xfrm>
            <a:off x="1448948" y="2092689"/>
            <a:ext cx="9294103"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行为品德和行为素养管理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做个有责任心、有爱心的人，做到在家孝敬父母，在外尊老爱幼，在工作中爱岗敬业。</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行为规范管理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养成自觉遵守行为准则的习惯，包括遵纪守法、遵守社会公共秩序等。</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日常生活、工作习惯管理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职业院校学生在日常生活中应注重细节管理，如什么时间休息，什么时间学习，什么时间工作等。在管理过程中要牢记几个关键词：时间、质量、效率和规律。</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自我能力管理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个人能力是人生存和发展的基石与支柱。自我能力管理的内容主要包括自己的长处和不足，要做到扬长避短，知道自己应该学习些什么才能更有利于个人能力的提升和职业生涯的发展。</a:t>
            </a:r>
          </a:p>
        </p:txBody>
      </p:sp>
    </p:spTree>
    <p:extLst>
      <p:ext uri="{BB962C8B-B14F-4D97-AF65-F5344CB8AC3E}">
        <p14:creationId xmlns:p14="http://schemas.microsoft.com/office/powerpoint/2010/main" val="44865777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三、进行自我管理所需的素质和能力</a:t>
            </a:r>
          </a:p>
        </p:txBody>
      </p:sp>
      <p:sp>
        <p:nvSpPr>
          <p:cNvPr id="18" name="文本框 17"/>
          <p:cNvSpPr txBox="1"/>
          <p:nvPr/>
        </p:nvSpPr>
        <p:spPr>
          <a:xfrm>
            <a:off x="1313073" y="1926372"/>
            <a:ext cx="9294103" cy="4480842"/>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学习意识与学习能力</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学会自我管理，首先要学会向书本学习、向实践学习、向典范学习。学习不能只停留在表面上，要变成自己的行动。另外，还要不断发现自己的优势，提升自己的正能量和内在动力，提升自我管理的自信心。</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敢于客观评价自己</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是扬长避短的过程，只有克服自己的不足，才能管理好自己。首先要有敢于面对自己不足的勇气，能够接受批评和自我批评，常常反省，知错就改。其次还要善待自己，正确面对并解决生活中的不如意，摆脱浮躁，消除郁闷，保持一颗清净的心。</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将行动落到实处</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落实行动可以从三个方面努力：一是培养执行意识，将立即行动转化为日常行为习惯；二是做事要有目标、有计划，注重工作细节，事后要反思总结，将计划变成自我管理的有效工具；三是学会自我激励，如总结优点，分析原因，不断发扬优点，从而增强自己的自信心。</a:t>
            </a:r>
          </a:p>
        </p:txBody>
      </p:sp>
    </p:spTree>
    <p:extLst>
      <p:ext uri="{BB962C8B-B14F-4D97-AF65-F5344CB8AC3E}">
        <p14:creationId xmlns:p14="http://schemas.microsoft.com/office/powerpoint/2010/main" val="222734509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四、提供自我管理能力的原则</a:t>
            </a:r>
          </a:p>
        </p:txBody>
      </p:sp>
      <p:sp>
        <p:nvSpPr>
          <p:cNvPr id="18" name="文本框 17"/>
          <p:cNvSpPr txBox="1"/>
          <p:nvPr/>
        </p:nvSpPr>
        <p:spPr>
          <a:xfrm>
            <a:off x="1313073" y="1926372"/>
            <a:ext cx="9294103" cy="1895519"/>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效率原则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成果原则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优势原则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要事原则</a:t>
            </a:r>
          </a:p>
        </p:txBody>
      </p:sp>
      <p:pic>
        <p:nvPicPr>
          <p:cNvPr id="8" name="图片 7">
            <a:extLst>
              <a:ext uri="{FF2B5EF4-FFF2-40B4-BE49-F238E27FC236}">
                <a16:creationId xmlns:a16="http://schemas.microsoft.com/office/drawing/2014/main" id="{70A7E66A-9041-4363-AB57-058043ABC6DC}"/>
              </a:ext>
            </a:extLst>
          </p:cNvPr>
          <p:cNvPicPr>
            <a:picLocks noChangeAspect="1"/>
          </p:cNvPicPr>
          <p:nvPr/>
        </p:nvPicPr>
        <p:blipFill>
          <a:blip r:embed="rId3"/>
          <a:stretch>
            <a:fillRect/>
          </a:stretch>
        </p:blipFill>
        <p:spPr>
          <a:xfrm>
            <a:off x="5597060" y="1419542"/>
            <a:ext cx="5456905" cy="3093463"/>
          </a:xfrm>
          <a:prstGeom prst="rect">
            <a:avLst/>
          </a:prstGeom>
        </p:spPr>
      </p:pic>
      <p:pic>
        <p:nvPicPr>
          <p:cNvPr id="10" name="图片 9">
            <a:extLst>
              <a:ext uri="{FF2B5EF4-FFF2-40B4-BE49-F238E27FC236}">
                <a16:creationId xmlns:a16="http://schemas.microsoft.com/office/drawing/2014/main" id="{FE155E2D-D2AF-4296-8323-7E201F4BB7B1}"/>
              </a:ext>
            </a:extLst>
          </p:cNvPr>
          <p:cNvPicPr>
            <a:picLocks noChangeAspect="1"/>
          </p:cNvPicPr>
          <p:nvPr/>
        </p:nvPicPr>
        <p:blipFill>
          <a:blip r:embed="rId4"/>
          <a:stretch>
            <a:fillRect/>
          </a:stretch>
        </p:blipFill>
        <p:spPr>
          <a:xfrm>
            <a:off x="3061644" y="3544313"/>
            <a:ext cx="3850433" cy="2570438"/>
          </a:xfrm>
          <a:prstGeom prst="rect">
            <a:avLst/>
          </a:prstGeom>
        </p:spPr>
      </p:pic>
    </p:spTree>
    <p:extLst>
      <p:ext uri="{BB962C8B-B14F-4D97-AF65-F5344CB8AC3E}">
        <p14:creationId xmlns:p14="http://schemas.microsoft.com/office/powerpoint/2010/main" val="43519486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p>
        </p:txBody>
      </p:sp>
      <p:sp>
        <p:nvSpPr>
          <p:cNvPr id="18" name="文本框 17"/>
          <p:cNvSpPr txBox="1"/>
          <p:nvPr/>
        </p:nvSpPr>
        <p:spPr>
          <a:xfrm>
            <a:off x="1499235" y="2397489"/>
            <a:ext cx="5039217" cy="3372846"/>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就是对时间的控制，是为了提高时间的利用率而对时间进行合理的规划和运筹的管理过程。时间管理同其他资源管理不同，时间资源的特殊性决定了既不能对它开源，也不能对电节流。事实上，时间管理的对象并不是时间本身，而是管理时间的人，时间管理的本质是通过管理时间的人树立正确的时间价值观，增强时间意识，提高规划、分配时间和监控时间利用的能力，达到在有限的时间内完成更多工作的目的。</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（一）时间管理的概念</a:t>
            </a:r>
          </a:p>
        </p:txBody>
      </p:sp>
      <p:pic>
        <p:nvPicPr>
          <p:cNvPr id="8" name="图片 7">
            <a:extLst>
              <a:ext uri="{FF2B5EF4-FFF2-40B4-BE49-F238E27FC236}">
                <a16:creationId xmlns:a16="http://schemas.microsoft.com/office/drawing/2014/main" id="{7996DBED-7EB9-413A-B3C7-823757B313C0}"/>
              </a:ext>
            </a:extLst>
          </p:cNvPr>
          <p:cNvPicPr>
            <a:picLocks noChangeAspect="1"/>
          </p:cNvPicPr>
          <p:nvPr/>
        </p:nvPicPr>
        <p:blipFill>
          <a:blip r:embed="rId3"/>
          <a:stretch>
            <a:fillRect/>
          </a:stretch>
        </p:blipFill>
        <p:spPr>
          <a:xfrm>
            <a:off x="7007294" y="2397489"/>
            <a:ext cx="3685471" cy="3621040"/>
          </a:xfrm>
          <a:prstGeom prst="rect">
            <a:avLst/>
          </a:prstGeom>
        </p:spPr>
      </p:pic>
    </p:spTree>
    <p:extLst>
      <p:ext uri="{BB962C8B-B14F-4D97-AF65-F5344CB8AC3E}">
        <p14:creationId xmlns:p14="http://schemas.microsoft.com/office/powerpoint/2010/main" val="201949613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p>
        </p:txBody>
      </p:sp>
      <p:sp>
        <p:nvSpPr>
          <p:cNvPr id="18" name="文本框 17"/>
          <p:cNvSpPr txBox="1"/>
          <p:nvPr/>
        </p:nvSpPr>
        <p:spPr>
          <a:xfrm>
            <a:off x="1499235" y="2397489"/>
            <a:ext cx="8598494"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时间管理就是克服时间浪费，为时间的消耗而设计一种系统程序，并选择一切可以利用的科学方法和手段，以使结果向预期目标尽量靠拢。它包括以下几项内容：</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）做某事之前，确定使用多少时间。</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）利用分割与集中的方法增加自由时间，进行合理利用。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）总结时间的利用情况，找出浪费时间的缘由并予以克服。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）用定时定量的方法控制时间。</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（二）时间管理的内容</a:t>
            </a:r>
          </a:p>
        </p:txBody>
      </p:sp>
    </p:spTree>
    <p:extLst>
      <p:ext uri="{BB962C8B-B14F-4D97-AF65-F5344CB8AC3E}">
        <p14:creationId xmlns:p14="http://schemas.microsoft.com/office/powerpoint/2010/main" val="23791372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p>
        </p:txBody>
      </p:sp>
      <p:sp>
        <p:nvSpPr>
          <p:cNvPr id="18" name="文本框 17"/>
          <p:cNvSpPr txBox="1"/>
          <p:nvPr/>
        </p:nvSpPr>
        <p:spPr>
          <a:xfrm>
            <a:off x="1499235" y="2397489"/>
            <a:ext cx="4183810" cy="226485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四象限法则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著名的管理学家科维提出了一个时间管理的理论，他把工作按照重要和紧急两个不同的维度进行划分，基本可以分为四个象限：紧急不重要的事务、重要且紧急的事物、重要不紧急的事物、不重要不紧急的事务。</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p>
        </p:txBody>
      </p:sp>
      <p:pic>
        <p:nvPicPr>
          <p:cNvPr id="8" name="图片 7">
            <a:extLst>
              <a:ext uri="{FF2B5EF4-FFF2-40B4-BE49-F238E27FC236}">
                <a16:creationId xmlns:a16="http://schemas.microsoft.com/office/drawing/2014/main" id="{FF351297-6271-4E23-BC43-D61B4AEFF2C3}"/>
              </a:ext>
            </a:extLst>
          </p:cNvPr>
          <p:cNvPicPr>
            <a:picLocks noChangeAspect="1"/>
          </p:cNvPicPr>
          <p:nvPr/>
        </p:nvPicPr>
        <p:blipFill>
          <a:blip r:embed="rId3"/>
          <a:stretch>
            <a:fillRect/>
          </a:stretch>
        </p:blipFill>
        <p:spPr>
          <a:xfrm>
            <a:off x="5960125" y="2551421"/>
            <a:ext cx="4264660" cy="2631386"/>
          </a:xfrm>
          <a:prstGeom prst="rect">
            <a:avLst/>
          </a:prstGeom>
        </p:spPr>
      </p:pic>
    </p:spTree>
    <p:extLst>
      <p:ext uri="{BB962C8B-B14F-4D97-AF65-F5344CB8AC3E}">
        <p14:creationId xmlns:p14="http://schemas.microsoft.com/office/powerpoint/2010/main" val="213138094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p>
        </p:txBody>
      </p:sp>
      <p:sp>
        <p:nvSpPr>
          <p:cNvPr id="18" name="文本框 17"/>
          <p:cNvSpPr txBox="1"/>
          <p:nvPr/>
        </p:nvSpPr>
        <p:spPr>
          <a:xfrm>
            <a:off x="1499235" y="2397489"/>
            <a:ext cx="4183810" cy="78752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ABC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p>
        </p:txBody>
      </p:sp>
      <p:pic>
        <p:nvPicPr>
          <p:cNvPr id="9" name="图片 8">
            <a:extLst>
              <a:ext uri="{FF2B5EF4-FFF2-40B4-BE49-F238E27FC236}">
                <a16:creationId xmlns:a16="http://schemas.microsoft.com/office/drawing/2014/main" id="{C6EFC3C2-5D2A-4F6C-82AC-CBE136DC23B2}"/>
              </a:ext>
            </a:extLst>
          </p:cNvPr>
          <p:cNvPicPr>
            <a:picLocks noChangeAspect="1"/>
          </p:cNvPicPr>
          <p:nvPr/>
        </p:nvPicPr>
        <p:blipFill>
          <a:blip r:embed="rId3"/>
          <a:stretch>
            <a:fillRect/>
          </a:stretch>
        </p:blipFill>
        <p:spPr>
          <a:xfrm>
            <a:off x="2084555" y="2736043"/>
            <a:ext cx="7552835" cy="3174379"/>
          </a:xfrm>
          <a:prstGeom prst="rect">
            <a:avLst/>
          </a:prstGeom>
        </p:spPr>
      </p:pic>
    </p:spTree>
    <p:extLst>
      <p:ext uri="{BB962C8B-B14F-4D97-AF65-F5344CB8AC3E}">
        <p14:creationId xmlns:p14="http://schemas.microsoft.com/office/powerpoint/2010/main" val="277908042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p>
        </p:txBody>
      </p:sp>
      <p:sp>
        <p:nvSpPr>
          <p:cNvPr id="18" name="文本框 17"/>
          <p:cNvSpPr txBox="1"/>
          <p:nvPr/>
        </p:nvSpPr>
        <p:spPr>
          <a:xfrm>
            <a:off x="1499235" y="2397489"/>
            <a:ext cx="9650546"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二八定律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1897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年，意大利经济学者帕累托偶然注意到</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世纪英国人的财富和收益模式。在调查取样中，他发现大部分的财富流向了少数人手里，同时，他还发现一件非常重要的事情：某一个族群占总人口数的百分比和他们所享有的总收入之间有一种微妙的关系。于是，帕累托从大量具体的事实中发现：社会上</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的人占有</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的社会财富，即财富在人口中的分配是不平衡的。由此，人们逐渐发现生活中存在许多这种不平衡的现象，因此，二八定律成了这种不平衡关系的简称，不管结果是不是恰好为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（从统计学上来说，精确的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不太可能出现）。习惯上，二八定律讨论的是顶端的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，而非底部的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。后人对于帕累托的这项发现给予了不同的命名，如帕累托法则、帕累托定律、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定律、最省力的法则、不平衡原则等。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p>
        </p:txBody>
      </p:sp>
    </p:spTree>
    <p:extLst>
      <p:ext uri="{BB962C8B-B14F-4D97-AF65-F5344CB8AC3E}">
        <p14:creationId xmlns:p14="http://schemas.microsoft.com/office/powerpoint/2010/main" val="278864351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管理，即企业的最高层领导根据企业面临的形势和社会需要，设定出一定时期内企业经营活动所要达到的总目标，然后层层落实，要求下属部门主管人员根据上级制定的目标和保证措施，形成一个目标体系，并把目标完成情况作为考核的依据。目标管理并不只体现在企业的经营目标上，它在企业管理体系的各个方面都有所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目标管理的实质也是时间管理。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所有的目标管理模式通常都具有四个共同的要素，它们是明确目标、参与决策、规定期限和反馈绩效。</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（一）目标管理的定义</a:t>
            </a:r>
          </a:p>
        </p:txBody>
      </p:sp>
    </p:spTree>
    <p:extLst>
      <p:ext uri="{BB962C8B-B14F-4D97-AF65-F5344CB8AC3E}">
        <p14:creationId xmlns:p14="http://schemas.microsoft.com/office/powerpoint/2010/main" val="70867925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思维导图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绘制思维导图的具体步骤如下：</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）准备一张白纸，越大越好。再准备一些彩色笔（并非一定要彩色的，但是彩色笔效果更好）。</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）在白纸的中央写下思考的主题（如我的理想生活）并用圆圈圈起来。</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从思考主题引出一条线并在末端标注文字（关键思路），如职业、居所、关系等，并将文字用圆圈圈起来，再从关键思路上引出支线，这些支线代表了来源于关键思路的想法。每个想法都用一条线表示，如从“关系”线出发的引线及标注可能会有“爱人”“同事”“孩子”等大分支。</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）用箭头、颜色和符号将分支或线连接起来。经过对各个分支的认真思考和记录，便可以得到一幅完整的思维导图。</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（二）目标管理的常用工具</a:t>
            </a:r>
          </a:p>
        </p:txBody>
      </p:sp>
    </p:spTree>
    <p:extLst>
      <p:ext uri="{BB962C8B-B14F-4D97-AF65-F5344CB8AC3E}">
        <p14:creationId xmlns:p14="http://schemas.microsoft.com/office/powerpoint/2010/main" val="99640446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82144" y="2397489"/>
            <a:ext cx="9259920" cy="3416320"/>
          </a:xfrm>
          <a:prstGeom prst="rect">
            <a:avLst/>
          </a:prstGeom>
          <a:noFill/>
        </p:spPr>
        <p:txBody>
          <a:bodyPr wrap="square" rtlCol="0">
            <a:spAutoFit/>
          </a:bodyPr>
          <a:lstStyle/>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2018</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年年底，教育部职业院校文化素质教育指导委员会、工业和信息化部工业文化发展中心联合成立全国首家劳动教育研究院，并授牌成立全国</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36</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家劳动教育研究中心，聘请了全国</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40</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多名专家担任劳动教育研究院的研究员，制定了劳动教育研究院五年发展规划，向全国职业院校发布了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2019</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劳动教育研究课题，举办了劳动教育的专题讲座，在全国职业院校会议上多次做劳动教育的专题报告，组织了全国职业院校劳动教育骨干教师培训班，组织了全国大学生劳动教育问卷调查，组织编写了劳动教育系列读本（待出版），并率先在重庆工业职业技术学院开设劳动教育与职业素质、中华优秀传统文化选修课。</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全国各地的职业院校结合本地、本校实际，纷纷采取多种举措加强对学生的劳动教育</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呈现出“百花齐放、百家争鸣”的可喜景象。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（二）劳动教育的理论与实践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8027397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p>
        </p:txBody>
      </p:sp>
      <p:sp>
        <p:nvSpPr>
          <p:cNvPr id="18" name="文本框 17"/>
          <p:cNvSpPr txBox="1"/>
          <p:nvPr/>
        </p:nvSpPr>
        <p:spPr>
          <a:xfrm>
            <a:off x="1499235" y="2397489"/>
            <a:ext cx="9294103"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2.“5W1H”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法</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5WIH”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是由下面</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个英文单词的首字母组成的：什么（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）、何时（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when</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）、哪里（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where</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）、谁（</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who</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）、怎样（</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how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5WIH”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法的应用步骤如下：</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通过问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来考虑问题： 发生了什么（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 h a 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 发生在哪里（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where</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）？关系到谁（</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who</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）？何时（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when</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）发生的？怎样（</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how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）发生的？</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）收集到以上这些事实资料后，再追问余下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），即“</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）会发生。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）然后再次追问“为什么（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）”来区分表面假象和真正原因。不停地问下去直到有答案，这也可以被称为“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分析。</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（二）目标管理的常用工具</a:t>
            </a:r>
          </a:p>
        </p:txBody>
      </p:sp>
    </p:spTree>
    <p:extLst>
      <p:ext uri="{BB962C8B-B14F-4D97-AF65-F5344CB8AC3E}">
        <p14:creationId xmlns:p14="http://schemas.microsoft.com/office/powerpoint/2010/main" val="385748755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劳动教育与专业教育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一、练就过硬本领</a:t>
            </a:r>
          </a:p>
        </p:txBody>
      </p:sp>
      <p:sp>
        <p:nvSpPr>
          <p:cNvPr id="18" name="文本框 17"/>
          <p:cNvSpPr txBox="1"/>
          <p:nvPr/>
        </p:nvSpPr>
        <p:spPr>
          <a:xfrm>
            <a:off x="1499235" y="2051088"/>
            <a:ext cx="9294103" cy="156966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如今，知识更新不断加快，社会分工日益细化，新技术、新模式、新业态层出不穷。这也对我们的能力素质提出了新的、更高的要求。成就自己的人生理想，承担时代的神圣使命，尤需我们努力学习掌握科学知识，提高内在素质，锤炼过硬本领，使自己的思维视野、思想观念、认识水平跟上越来越快的时代发展。</a:t>
            </a:r>
          </a:p>
        </p:txBody>
      </p:sp>
      <p:sp>
        <p:nvSpPr>
          <p:cNvPr id="11" name="文本框 10"/>
          <p:cNvSpPr txBox="1"/>
          <p:nvPr/>
        </p:nvSpPr>
        <p:spPr>
          <a:xfrm>
            <a:off x="1499235" y="4336457"/>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党的十八大以来，党和国家高度重视职业教育，经费投入大幅增加，办学条件明显改善，发展环境不断优化。职业教育迎来了前所未有的发展黄金期，一个世界上规模最大的现代职业教育体系框架已经基本建成，站在这一起点上，我们应该顺应时代潮流，以高素质劳动者和技术技能人才为目标，培育自身精益求精的工匠精神和爱岗敬业的劳动态度，为“中国智造”“中国创造”而努力，为当前职业教育承担的时代使命而奋斗。</a:t>
            </a:r>
          </a:p>
        </p:txBody>
      </p:sp>
      <p:sp>
        <p:nvSpPr>
          <p:cNvPr id="13" name="文本框 12">
            <a:extLst>
              <a:ext uri="{FF2B5EF4-FFF2-40B4-BE49-F238E27FC236}">
                <a16:creationId xmlns:a16="http://schemas.microsoft.com/office/drawing/2014/main" id="{01D62D4A-01EE-4088-8D06-339AFA58D28D}"/>
              </a:ext>
            </a:extLst>
          </p:cNvPr>
          <p:cNvSpPr txBox="1"/>
          <p:nvPr/>
        </p:nvSpPr>
        <p:spPr>
          <a:xfrm>
            <a:off x="1095929" y="380868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二、用技能成就梦想</a:t>
            </a:r>
          </a:p>
        </p:txBody>
      </p:sp>
    </p:spTree>
    <p:extLst>
      <p:ext uri="{BB962C8B-B14F-4D97-AF65-F5344CB8AC3E}">
        <p14:creationId xmlns:p14="http://schemas.microsoft.com/office/powerpoint/2010/main" val="378506812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劳动教育与专业教育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二、用创新引领未来</a:t>
            </a:r>
          </a:p>
        </p:txBody>
      </p:sp>
      <p:sp>
        <p:nvSpPr>
          <p:cNvPr id="18" name="文本框 17"/>
          <p:cNvSpPr txBox="1"/>
          <p:nvPr/>
        </p:nvSpPr>
        <p:spPr>
          <a:xfrm>
            <a:off x="1499236" y="2051088"/>
            <a:ext cx="8824636" cy="3372846"/>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是人类社会发展生生不息的动力。当今世界，创新已经成为国家发展的动力源，成为民族兴旺的助推器。创新更是时代的主旋律。我们面对的是日新月异的世界，我们从事的是前无古人的事业，创新是掌握民族发展命运的关键之举，是战胜各种风险挑战的制胜之道。</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个人而言，我们要与时俱进、开拓创新，努力抓住发展的机遇，不断开创国家各项事业的新局面；要不断在实践中探索前进，永不自满，永不懈怠，努力使工作体现时代性，把握规律性，富于创造性；要充分发挥敢想、敢闯、敢为天下先的精神，努力学习知识，积极增长才干，用创新创造为深化改革增添动力，用新的业绩为科学发展增添活力，使青春的价值在推进民族复兴的伟业中充分彰显。</a:t>
            </a:r>
          </a:p>
        </p:txBody>
      </p:sp>
    </p:spTree>
    <p:extLst>
      <p:ext uri="{BB962C8B-B14F-4D97-AF65-F5344CB8AC3E}">
        <p14:creationId xmlns:p14="http://schemas.microsoft.com/office/powerpoint/2010/main" val="350772647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一、勤工助学相关政策要求及权益保护</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学生在学有余力的前提下，向学校提出勤工助学的申请，接受必要的勤工助学岗前培训和安全教育，再由学校统一安排到校内或校外的岗位上进行勤工助学活动。</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（一）活动管理</a:t>
            </a:r>
          </a:p>
        </p:txBody>
      </p:sp>
      <p:sp>
        <p:nvSpPr>
          <p:cNvPr id="11" name="文本框 10"/>
          <p:cNvSpPr txBox="1"/>
          <p:nvPr/>
        </p:nvSpPr>
        <p:spPr>
          <a:xfrm>
            <a:off x="1499235" y="3692843"/>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学生参加校外勤工助学的酬金标准不低于学校所在地政府或有关部门规定的最低工资标准，具体数额由用人单位、学校与学生协商确定，并写进聘用协议。</a:t>
            </a:r>
          </a:p>
        </p:txBody>
      </p:sp>
      <p:sp>
        <p:nvSpPr>
          <p:cNvPr id="12" name="文本框 11"/>
          <p:cNvSpPr txBox="1"/>
          <p:nvPr/>
        </p:nvSpPr>
        <p:spPr>
          <a:xfrm>
            <a:off x="1295489" y="3354289"/>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（二）劳动报酬</a:t>
            </a:r>
          </a:p>
        </p:txBody>
      </p:sp>
      <p:sp>
        <p:nvSpPr>
          <p:cNvPr id="13" name="文本框 12">
            <a:extLst>
              <a:ext uri="{FF2B5EF4-FFF2-40B4-BE49-F238E27FC236}">
                <a16:creationId xmlns:a16="http://schemas.microsoft.com/office/drawing/2014/main" id="{59E8A4F8-EFCB-42C0-B082-55ACA5BE03AD}"/>
              </a:ext>
            </a:extLst>
          </p:cNvPr>
          <p:cNvSpPr txBox="1"/>
          <p:nvPr/>
        </p:nvSpPr>
        <p:spPr>
          <a:xfrm>
            <a:off x="1499235" y="4975102"/>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学生在开始勤工助学活动前应当与有关单位签订协议，以保护自身的合法权益。</a:t>
            </a:r>
            <a:r>
              <a:rPr lang="zh-CN" altLang="en-US" sz="1600" b="0" i="0" u="none" strike="noStrike" baseline="0" dirty="0">
                <a:solidFill>
                  <a:srgbClr val="211D1E"/>
                </a:solidFill>
                <a:latin typeface="方正宋一."/>
              </a:rPr>
              <a:t>协议书应当明确学校、用人单位和学生三方的权利和义务，意外伤害事故的处理办法以及争议解决方法。 </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a:extLst>
              <a:ext uri="{FF2B5EF4-FFF2-40B4-BE49-F238E27FC236}">
                <a16:creationId xmlns:a16="http://schemas.microsoft.com/office/drawing/2014/main" id="{A2EFE156-E165-437E-A7ED-316C7A631294}"/>
              </a:ext>
            </a:extLst>
          </p:cNvPr>
          <p:cNvSpPr txBox="1"/>
          <p:nvPr/>
        </p:nvSpPr>
        <p:spPr>
          <a:xfrm>
            <a:off x="1295489" y="463654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（三）权益保护</a:t>
            </a:r>
          </a:p>
        </p:txBody>
      </p:sp>
    </p:spTree>
    <p:extLst>
      <p:ext uri="{BB962C8B-B14F-4D97-AF65-F5344CB8AC3E}">
        <p14:creationId xmlns:p14="http://schemas.microsoft.com/office/powerpoint/2010/main" val="295023740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二、勤工助学岗位设置</a:t>
            </a:r>
          </a:p>
        </p:txBody>
      </p:sp>
      <p:sp>
        <p:nvSpPr>
          <p:cNvPr id="18" name="文本框 17"/>
          <p:cNvSpPr txBox="1"/>
          <p:nvPr/>
        </p:nvSpPr>
        <p:spPr>
          <a:xfrm>
            <a:off x="1145274" y="2404757"/>
            <a:ext cx="5452171" cy="300351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岗位设置，以增强学生的劳动观念，提高学生的自我服务、自我管理、自我教育能力，培养学生的自立、自强、自律精神，帮助家庭经济困难学生顺利完成学业为目的，以不影响学生学习为原则，鼓励学生积极参加与专业技能相关的社会实践，实现理论与实践的有机融合。</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学校应积极开发校内资源，以满足学生参与勤工助学的需要。校内勤工助学岗位设置应以校内教学助理、科研助理、行政管理助理和学校公共服务等为主。</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（一）勤工助学岗位设置原则</a:t>
            </a:r>
          </a:p>
        </p:txBody>
      </p:sp>
      <p:pic>
        <p:nvPicPr>
          <p:cNvPr id="8" name="图片 7">
            <a:extLst>
              <a:ext uri="{FF2B5EF4-FFF2-40B4-BE49-F238E27FC236}">
                <a16:creationId xmlns:a16="http://schemas.microsoft.com/office/drawing/2014/main" id="{26749E78-6E49-4A7B-BFD6-6668EDF3266C}"/>
              </a:ext>
            </a:extLst>
          </p:cNvPr>
          <p:cNvPicPr>
            <a:picLocks noChangeAspect="1"/>
          </p:cNvPicPr>
          <p:nvPr/>
        </p:nvPicPr>
        <p:blipFill>
          <a:blip r:embed="rId3"/>
          <a:stretch>
            <a:fillRect/>
          </a:stretch>
        </p:blipFill>
        <p:spPr>
          <a:xfrm>
            <a:off x="6979678" y="2845379"/>
            <a:ext cx="3539188" cy="2247730"/>
          </a:xfrm>
          <a:prstGeom prst="rect">
            <a:avLst/>
          </a:prstGeom>
        </p:spPr>
      </p:pic>
    </p:spTree>
    <p:extLst>
      <p:ext uri="{BB962C8B-B14F-4D97-AF65-F5344CB8AC3E}">
        <p14:creationId xmlns:p14="http://schemas.microsoft.com/office/powerpoint/2010/main" val="309911367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二、勤工助学岗位设置</a:t>
            </a:r>
          </a:p>
        </p:txBody>
      </p:sp>
      <p:sp>
        <p:nvSpPr>
          <p:cNvPr id="18" name="文本框 17"/>
          <p:cNvSpPr txBox="1"/>
          <p:nvPr/>
        </p:nvSpPr>
        <p:spPr>
          <a:xfrm>
            <a:off x="1145274" y="2404757"/>
            <a:ext cx="9109771"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勤工助学岗位分固定岗位和临时岗位。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固定岗位是指持续一个学期以上的长期性岗位和寒暑假期间的连续性岗位；临时岗位是指不具有长期性，通过一次或几次勤工助学活动即可完成任务的工作岗位。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岗位类型主要包括管理助理、教学助理、科研助理和兼职辅导员等，学生可通过学校网站查看相关信息。</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（二）勤工助学岗位类型</a:t>
            </a:r>
          </a:p>
        </p:txBody>
      </p:sp>
      <p:sp>
        <p:nvSpPr>
          <p:cNvPr id="12" name="文本框 11">
            <a:extLst>
              <a:ext uri="{FF2B5EF4-FFF2-40B4-BE49-F238E27FC236}">
                <a16:creationId xmlns:a16="http://schemas.microsoft.com/office/drawing/2014/main" id="{1210CA07-1686-439B-A48D-891DC2B1DD4E}"/>
              </a:ext>
            </a:extLst>
          </p:cNvPr>
          <p:cNvSpPr txBox="1"/>
          <p:nvPr/>
        </p:nvSpPr>
        <p:spPr>
          <a:xfrm>
            <a:off x="1145273" y="4976365"/>
            <a:ext cx="9109771"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中心隶属于学生工作部（学生处），主要负责校内校外一切勤工助学活动，是学校学生勤工助学的管理机构。其主要围绕勤工助学基地及全校勤工助学岗位体制建设、文化建设、团队建设、品牌建设等几个方面开展工作，是学校勤工助学工作的重要力量。</a:t>
            </a:r>
          </a:p>
        </p:txBody>
      </p:sp>
      <p:sp>
        <p:nvSpPr>
          <p:cNvPr id="13" name="文本框 12">
            <a:extLst>
              <a:ext uri="{FF2B5EF4-FFF2-40B4-BE49-F238E27FC236}">
                <a16:creationId xmlns:a16="http://schemas.microsoft.com/office/drawing/2014/main" id="{C6089FBF-B07E-4F01-9ED2-AB9DACBCD78C}"/>
              </a:ext>
            </a:extLst>
          </p:cNvPr>
          <p:cNvSpPr txBox="1"/>
          <p:nvPr/>
        </p:nvSpPr>
        <p:spPr>
          <a:xfrm>
            <a:off x="1295489" y="446904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（三）勤工助学中心</a:t>
            </a:r>
          </a:p>
        </p:txBody>
      </p:sp>
    </p:spTree>
    <p:extLst>
      <p:ext uri="{BB962C8B-B14F-4D97-AF65-F5344CB8AC3E}">
        <p14:creationId xmlns:p14="http://schemas.microsoft.com/office/powerpoint/2010/main" val="347491396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三、正确认识勤工助学</a:t>
            </a:r>
          </a:p>
        </p:txBody>
      </p:sp>
      <p:sp>
        <p:nvSpPr>
          <p:cNvPr id="18" name="文本框 17"/>
          <p:cNvSpPr txBox="1"/>
          <p:nvPr/>
        </p:nvSpPr>
        <p:spPr>
          <a:xfrm>
            <a:off x="1145274" y="2404757"/>
            <a:ext cx="9109771"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开展的勤工助学是帮助贫困学生解决学费和日常生活花销的有效途径，可以通过帮助贫困学生解决上学问题，安抚贫困生，给贫困生带来求知的希望。勤工助学让学生感受到自己的付出与收获，同时可以增强他们的自立自强意识，对于他们今后的成长成才、社会的安定有序，甚至国家的长久发展都是有利的。</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（一）勤工助学对象是贫困生</a:t>
            </a:r>
          </a:p>
        </p:txBody>
      </p:sp>
      <p:sp>
        <p:nvSpPr>
          <p:cNvPr id="12" name="文本框 11">
            <a:extLst>
              <a:ext uri="{FF2B5EF4-FFF2-40B4-BE49-F238E27FC236}">
                <a16:creationId xmlns:a16="http://schemas.microsoft.com/office/drawing/2014/main" id="{1210CA07-1686-439B-A48D-891DC2B1DD4E}"/>
              </a:ext>
            </a:extLst>
          </p:cNvPr>
          <p:cNvSpPr txBox="1"/>
          <p:nvPr/>
        </p:nvSpPr>
        <p:spPr>
          <a:xfrm>
            <a:off x="1145273" y="4679965"/>
            <a:ext cx="9109771"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学生求知途径有两种：一种是从书本中间接获得，一种是直接来自社会实践。而勤工助学提供的岗位，就是提供了一个社会实践的平台，有知识拓展的功能。</a:t>
            </a:r>
          </a:p>
        </p:txBody>
      </p:sp>
      <p:sp>
        <p:nvSpPr>
          <p:cNvPr id="13" name="文本框 12">
            <a:extLst>
              <a:ext uri="{FF2B5EF4-FFF2-40B4-BE49-F238E27FC236}">
                <a16:creationId xmlns:a16="http://schemas.microsoft.com/office/drawing/2014/main" id="{C6089FBF-B07E-4F01-9ED2-AB9DACBCD78C}"/>
              </a:ext>
            </a:extLst>
          </p:cNvPr>
          <p:cNvSpPr txBox="1"/>
          <p:nvPr/>
        </p:nvSpPr>
        <p:spPr>
          <a:xfrm>
            <a:off x="1158185" y="415300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（二）提供实践平台以拓展知识</a:t>
            </a:r>
          </a:p>
        </p:txBody>
      </p:sp>
    </p:spTree>
    <p:extLst>
      <p:ext uri="{BB962C8B-B14F-4D97-AF65-F5344CB8AC3E}">
        <p14:creationId xmlns:p14="http://schemas.microsoft.com/office/powerpoint/2010/main" val="397199460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三、正确认识勤工助学</a:t>
            </a:r>
          </a:p>
        </p:txBody>
      </p:sp>
      <p:sp>
        <p:nvSpPr>
          <p:cNvPr id="18" name="文本框 17"/>
          <p:cNvSpPr txBox="1"/>
          <p:nvPr/>
        </p:nvSpPr>
        <p:spPr>
          <a:xfrm>
            <a:off x="1145274" y="2404757"/>
            <a:ext cx="9109771"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勤工助学的实行，在一定程度上可以解决贫困学生的日常生活问题，并在一定程度上有益于学生的身心健康。但是，勤工助学在实行的过程中同样面临一些问题，主要表现为：一是勤工助学岗位不足问题。二是学生对勤工助学的认识问题。</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勤工俭学的动机，学校应该予以重视，要正确传达学校勤工助学的必要性以及学生勤工助学的目的，正确引导学生在勤工助学时与自己的专业学习、能力培养、务实精神和成长成才要求紧密结合起来，时刻谨记在校园内自己的第一身份是学生，相应地，第一任务是学习。</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（三）学生对勤工助学的认识有待提高</a:t>
            </a:r>
          </a:p>
        </p:txBody>
      </p:sp>
    </p:spTree>
    <p:extLst>
      <p:ext uri="{BB962C8B-B14F-4D97-AF65-F5344CB8AC3E}">
        <p14:creationId xmlns:p14="http://schemas.microsoft.com/office/powerpoint/2010/main" val="250787949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勤工助学劳动教育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27543"/>
            <a:ext cx="4793593"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四、学生要正确处理勤工助学与学习的关系</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职业院校，参加类似于勤工助学这样的活动是有可能得到锻炼自己的机会的，但是一定要根据个人情况来决定是否申请勤工助学。申请并得到勤工助学机会后，要规划好自己的时间，合理安排学习时间和其他的活动，这其实也是对学生管理自己事务能力的一次培养。</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（一）合理选择和安排勤工助学</a:t>
            </a:r>
          </a:p>
        </p:txBody>
      </p:sp>
      <p:sp>
        <p:nvSpPr>
          <p:cNvPr id="11" name="文本框 10"/>
          <p:cNvSpPr txBox="1"/>
          <p:nvPr/>
        </p:nvSpPr>
        <p:spPr>
          <a:xfrm>
            <a:off x="1499234" y="3914765"/>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学生通过勤工助学能够有机会将书本的理论知识运用于实践，通过实践又检验书本理论知识的缺陷，这样一来对学生也是有利的。</a:t>
            </a:r>
          </a:p>
        </p:txBody>
      </p:sp>
      <p:sp>
        <p:nvSpPr>
          <p:cNvPr id="12" name="文本框 11"/>
          <p:cNvSpPr txBox="1"/>
          <p:nvPr/>
        </p:nvSpPr>
        <p:spPr>
          <a:xfrm>
            <a:off x="1295489" y="361214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（二）珍惜在校时间，主攻学习</a:t>
            </a:r>
          </a:p>
        </p:txBody>
      </p:sp>
      <p:sp>
        <p:nvSpPr>
          <p:cNvPr id="13" name="文本框 12">
            <a:extLst>
              <a:ext uri="{FF2B5EF4-FFF2-40B4-BE49-F238E27FC236}">
                <a16:creationId xmlns:a16="http://schemas.microsoft.com/office/drawing/2014/main" id="{59E8A4F8-EFCB-42C0-B082-55ACA5BE03AD}"/>
              </a:ext>
            </a:extLst>
          </p:cNvPr>
          <p:cNvSpPr txBox="1"/>
          <p:nvPr/>
        </p:nvSpPr>
        <p:spPr>
          <a:xfrm>
            <a:off x="1499233" y="5188416"/>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为使学生更好地适应未来的社会，应提倡学生好好学习自己的专业课，在学好专业课的同时适当参加勤工助学来锻炼自己的能力、提高自己的素质。</a:t>
            </a:r>
          </a:p>
        </p:txBody>
      </p:sp>
      <p:sp>
        <p:nvSpPr>
          <p:cNvPr id="14" name="文本框 13">
            <a:extLst>
              <a:ext uri="{FF2B5EF4-FFF2-40B4-BE49-F238E27FC236}">
                <a16:creationId xmlns:a16="http://schemas.microsoft.com/office/drawing/2014/main" id="{A2EFE156-E165-437E-A7ED-316C7A631294}"/>
              </a:ext>
            </a:extLst>
          </p:cNvPr>
          <p:cNvSpPr txBox="1"/>
          <p:nvPr/>
        </p:nvSpPr>
        <p:spPr>
          <a:xfrm>
            <a:off x="1295489" y="476900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（三）理论与实践相结合培养综合能力</a:t>
            </a:r>
          </a:p>
        </p:txBody>
      </p:sp>
    </p:spTree>
    <p:extLst>
      <p:ext uri="{BB962C8B-B14F-4D97-AF65-F5344CB8AC3E}">
        <p14:creationId xmlns:p14="http://schemas.microsoft.com/office/powerpoint/2010/main" val="220251474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一、劳动卫生</a:t>
            </a:r>
          </a:p>
        </p:txBody>
      </p:sp>
      <p:sp>
        <p:nvSpPr>
          <p:cNvPr id="18" name="文本框 17"/>
          <p:cNvSpPr txBox="1"/>
          <p:nvPr/>
        </p:nvSpPr>
        <p:spPr>
          <a:xfrm>
            <a:off x="1499235" y="2397489"/>
            <a:ext cx="9294103" cy="156966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卫生亦称“生产卫生”“工业卫生”，指鉴别、评定、控制和消除生产过程和劳动环境中的有害因素，使职工的劳动条件符合卫生要求，以保护劳动者的身体健康。其主要包括：①生产场所的劳动卫生；②职业病防治和“三废”治理；③工业设计卫生；④职工多发病和慢性病防治，妇幼保健卫生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（一）劳动卫生的概念</a:t>
            </a: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条件是指生产过程、生产环境和劳动过程三个方面。生产过程是指生产设备，生产工艺，从生产原料到成品产出的全过程；生产环境是指自然环境和根据生产需要而布置的人工环境；劳动过程是指生产中的劳动组织、操作体位和方式，以及体力劳动和脑力劳动的比重。</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（二）劳动条件</a:t>
            </a:r>
          </a:p>
        </p:txBody>
      </p:sp>
    </p:spTree>
    <p:extLst>
      <p:ext uri="{BB962C8B-B14F-4D97-AF65-F5344CB8AC3E}">
        <p14:creationId xmlns:p14="http://schemas.microsoft.com/office/powerpoint/2010/main" val="142343791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82143" y="2397489"/>
            <a:ext cx="9405199" cy="3416320"/>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中华民族历来以勤劳勇敢著称。中华人民共和国成立以后，全社会掀起社会主义新中国的建设热潮，中国人民敢于战天斗地，不怕困难和牺牲，用革命的热情劳动、用牺牲的精神奋斗，创造了一个又一个奇迹。</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现中华民族伟大复兴的中国梦要靠一代又一代人的艰苦努力和辛勤劳动。习近平在党的十九大报告中指出：“中华民族伟大复兴，绝不是轻轻松松、敲锣打鼓就能实现的。全党必须准备付出更为艰巨、更为艰苦的努力。”如果年轻一代不愿意劳动，不爱惜劳动成果，不尊重他人劳动，怎么可能指望他们长大后能够辛勤劳动？怎么可能指望他们为祖国的建设事业贡献力量？怎么可能指望他们克服各种艰难险阻、负重前行？因此，习近平总书记才号召全社会加强对青少年的劳动教育，彻底消除以上现象，培养社会主义的建设者和接班人，培养担当民族复兴大任的时代新人。</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（三）劳动教育的背景与缘由</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186535291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一、劳动卫生</a:t>
            </a:r>
          </a:p>
        </p:txBody>
      </p:sp>
      <p:sp>
        <p:nvSpPr>
          <p:cNvPr id="18" name="文本框 17"/>
          <p:cNvSpPr txBox="1"/>
          <p:nvPr/>
        </p:nvSpPr>
        <p:spPr>
          <a:xfrm>
            <a:off x="1499235" y="2397489"/>
            <a:ext cx="9294103" cy="156966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卫生亦称“生产卫生”“工业卫生”，指鉴别、评定、控制和消除生产过程和劳动环境中的有害因素，使职工的劳动条件符合卫生要求，以保护劳动者的身体健康。其主要包括：①生产场所的劳动卫生；②职业病防治和“三废”治理；③工业设计卫生；④职工多发病和慢性病防治，妇幼保健卫生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（三）有害因素</a:t>
            </a: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性危害因素在劳动条件中的大量存在是引起职业性损害的首要原因。按预防医学中的三级预防原则，首先要消除职业性危害源的存在和扩散，其次是切断或减少其与劳动者个体的接触，最后是提高个体的健康水平，以提高抗御危害因素的能力。</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（四）预防方法</a:t>
            </a:r>
          </a:p>
        </p:txBody>
      </p:sp>
    </p:spTree>
    <p:extLst>
      <p:ext uri="{BB962C8B-B14F-4D97-AF65-F5344CB8AC3E}">
        <p14:creationId xmlns:p14="http://schemas.microsoft.com/office/powerpoint/2010/main" val="70544894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294103" cy="4111510"/>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规避劳动禁忌</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）体力劳动禁忌。</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①长期保持一个姿势。②不良劳动环境条件。③劳动组织和劳动制度安排不合理。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）脑力劳动禁忌</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①生理健康失常。②心理健康失常。</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预防职业病</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）职业病及其危害因素分类。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①职业病的危害因素分类。②常见职业病分类。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）职业病的防护。</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①毒物防护。②粉尘防护。③物理有害因素防护。</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（一）劳动防护</a:t>
            </a:r>
          </a:p>
        </p:txBody>
      </p:sp>
    </p:spTree>
    <p:extLst>
      <p:ext uri="{BB962C8B-B14F-4D97-AF65-F5344CB8AC3E}">
        <p14:creationId xmlns:p14="http://schemas.microsoft.com/office/powerpoint/2010/main" val="179011910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一般急救常识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）心肺复苏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①判断伤者有无反应。②呼救，拨打</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急救电话。③摆好伤者身体。④清除伤者口腔异物。⑤打开伤者气道。⑥判断伤者呼吸情况。⑦对伤者进行人工呼吸。⑧对伤者进行胸外心脏按压。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）止血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①包扎法止血。②指压法止血。③止血带法止血。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）包扎</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①简单螺旋包扎法。②人字形包扎法。③三角巾头部包扎法。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spTree>
    <p:extLst>
      <p:ext uri="{BB962C8B-B14F-4D97-AF65-F5344CB8AC3E}">
        <p14:creationId xmlns:p14="http://schemas.microsoft.com/office/powerpoint/2010/main" val="199178281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pic>
        <p:nvPicPr>
          <p:cNvPr id="8" name="图片 7">
            <a:extLst>
              <a:ext uri="{FF2B5EF4-FFF2-40B4-BE49-F238E27FC236}">
                <a16:creationId xmlns:a16="http://schemas.microsoft.com/office/drawing/2014/main" id="{C0C26718-023C-4F2D-B0A9-4A7D485A67C3}"/>
              </a:ext>
            </a:extLst>
          </p:cNvPr>
          <p:cNvPicPr>
            <a:picLocks noChangeAspect="1"/>
          </p:cNvPicPr>
          <p:nvPr/>
        </p:nvPicPr>
        <p:blipFill>
          <a:blip r:embed="rId3"/>
          <a:stretch>
            <a:fillRect/>
          </a:stretch>
        </p:blipFill>
        <p:spPr>
          <a:xfrm>
            <a:off x="1055313" y="2621317"/>
            <a:ext cx="3213519" cy="2679643"/>
          </a:xfrm>
          <a:prstGeom prst="rect">
            <a:avLst/>
          </a:prstGeom>
        </p:spPr>
      </p:pic>
      <p:sp>
        <p:nvSpPr>
          <p:cNvPr id="16" name="文本框 15">
            <a:extLst>
              <a:ext uri="{FF2B5EF4-FFF2-40B4-BE49-F238E27FC236}">
                <a16:creationId xmlns:a16="http://schemas.microsoft.com/office/drawing/2014/main" id="{A66459CD-DEA9-4D20-887D-205BBA2B3C0F}"/>
              </a:ext>
            </a:extLst>
          </p:cNvPr>
          <p:cNvSpPr txBox="1"/>
          <p:nvPr/>
        </p:nvSpPr>
        <p:spPr>
          <a:xfrm>
            <a:off x="1737839" y="5393293"/>
            <a:ext cx="1848465" cy="369332"/>
          </a:xfrm>
          <a:prstGeom prst="rect">
            <a:avLst/>
          </a:prstGeom>
          <a:noFill/>
        </p:spPr>
        <p:txBody>
          <a:bodyPr wrap="square">
            <a:spAutoFit/>
          </a:bodyPr>
          <a:lstStyle/>
          <a:p>
            <a:r>
              <a:rPr lang="zh-CN" altLang="en-US" dirty="0"/>
              <a:t>简单螺旋包扎法</a:t>
            </a:r>
          </a:p>
        </p:txBody>
      </p:sp>
      <p:pic>
        <p:nvPicPr>
          <p:cNvPr id="12" name="图片 11">
            <a:extLst>
              <a:ext uri="{FF2B5EF4-FFF2-40B4-BE49-F238E27FC236}">
                <a16:creationId xmlns:a16="http://schemas.microsoft.com/office/drawing/2014/main" id="{5CB392AD-ABDA-4F7E-8115-87B3F2E8031B}"/>
              </a:ext>
            </a:extLst>
          </p:cNvPr>
          <p:cNvPicPr>
            <a:picLocks noChangeAspect="1"/>
          </p:cNvPicPr>
          <p:nvPr/>
        </p:nvPicPr>
        <p:blipFill>
          <a:blip r:embed="rId4"/>
          <a:stretch>
            <a:fillRect/>
          </a:stretch>
        </p:blipFill>
        <p:spPr>
          <a:xfrm>
            <a:off x="4781320" y="3264117"/>
            <a:ext cx="3420810" cy="2129176"/>
          </a:xfrm>
          <a:prstGeom prst="rect">
            <a:avLst/>
          </a:prstGeom>
        </p:spPr>
      </p:pic>
      <p:sp>
        <p:nvSpPr>
          <p:cNvPr id="20" name="文本框 19">
            <a:extLst>
              <a:ext uri="{FF2B5EF4-FFF2-40B4-BE49-F238E27FC236}">
                <a16:creationId xmlns:a16="http://schemas.microsoft.com/office/drawing/2014/main" id="{5415F35D-7D45-4006-81B9-45A7F155BAB0}"/>
              </a:ext>
            </a:extLst>
          </p:cNvPr>
          <p:cNvSpPr txBox="1"/>
          <p:nvPr/>
        </p:nvSpPr>
        <p:spPr>
          <a:xfrm>
            <a:off x="5663381" y="5577959"/>
            <a:ext cx="1710813" cy="369332"/>
          </a:xfrm>
          <a:prstGeom prst="rect">
            <a:avLst/>
          </a:prstGeom>
          <a:noFill/>
        </p:spPr>
        <p:txBody>
          <a:bodyPr wrap="square">
            <a:spAutoFit/>
          </a:bodyPr>
          <a:lstStyle/>
          <a:p>
            <a:r>
              <a:rPr lang="zh-CN" altLang="en-US" sz="1800" b="0" i="0" u="none" strike="noStrike" baseline="0" dirty="0">
                <a:solidFill>
                  <a:srgbClr val="211D1E"/>
                </a:solidFill>
                <a:latin typeface="方正黑体...."/>
              </a:rPr>
              <a:t>人字形包扎法</a:t>
            </a:r>
            <a:endParaRPr lang="zh-CN" altLang="en-US" dirty="0"/>
          </a:p>
        </p:txBody>
      </p:sp>
      <p:pic>
        <p:nvPicPr>
          <p:cNvPr id="17" name="图片 16">
            <a:extLst>
              <a:ext uri="{FF2B5EF4-FFF2-40B4-BE49-F238E27FC236}">
                <a16:creationId xmlns:a16="http://schemas.microsoft.com/office/drawing/2014/main" id="{1ABBCA61-A497-4EF0-A6D7-E48B95EB900D}"/>
              </a:ext>
            </a:extLst>
          </p:cNvPr>
          <p:cNvPicPr>
            <a:picLocks noChangeAspect="1"/>
          </p:cNvPicPr>
          <p:nvPr/>
        </p:nvPicPr>
        <p:blipFill>
          <a:blip r:embed="rId5"/>
          <a:stretch>
            <a:fillRect/>
          </a:stretch>
        </p:blipFill>
        <p:spPr>
          <a:xfrm>
            <a:off x="8402424" y="4441743"/>
            <a:ext cx="2826664" cy="951550"/>
          </a:xfrm>
          <a:prstGeom prst="rect">
            <a:avLst/>
          </a:prstGeom>
        </p:spPr>
      </p:pic>
      <p:sp>
        <p:nvSpPr>
          <p:cNvPr id="24" name="文本框 23">
            <a:extLst>
              <a:ext uri="{FF2B5EF4-FFF2-40B4-BE49-F238E27FC236}">
                <a16:creationId xmlns:a16="http://schemas.microsoft.com/office/drawing/2014/main" id="{34560570-FA74-4F90-9455-C9140F44EBF1}"/>
              </a:ext>
            </a:extLst>
          </p:cNvPr>
          <p:cNvSpPr txBox="1"/>
          <p:nvPr/>
        </p:nvSpPr>
        <p:spPr>
          <a:xfrm>
            <a:off x="8740876" y="5568833"/>
            <a:ext cx="2143433" cy="369332"/>
          </a:xfrm>
          <a:prstGeom prst="rect">
            <a:avLst/>
          </a:prstGeom>
          <a:noFill/>
        </p:spPr>
        <p:txBody>
          <a:bodyPr wrap="square">
            <a:spAutoFit/>
          </a:bodyPr>
          <a:lstStyle/>
          <a:p>
            <a:r>
              <a:rPr lang="zh-CN" altLang="en-US" sz="1800" b="0" i="0" u="none" strike="noStrike" baseline="0" dirty="0">
                <a:solidFill>
                  <a:srgbClr val="211D1E"/>
                </a:solidFill>
                <a:latin typeface="方正黑体...."/>
              </a:rPr>
              <a:t>三角巾头部包扎法</a:t>
            </a:r>
            <a:endParaRPr lang="zh-CN" altLang="en-US" dirty="0"/>
          </a:p>
        </p:txBody>
      </p:sp>
    </p:spTree>
    <p:extLst>
      <p:ext uri="{BB962C8B-B14F-4D97-AF65-F5344CB8AC3E}">
        <p14:creationId xmlns:p14="http://schemas.microsoft.com/office/powerpoint/2010/main" val="259720206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196841" y="2530052"/>
            <a:ext cx="9493230"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）骨折的简易固定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①上臂和肘关节骨折。②大腿骨折。</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）搬运</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pic>
        <p:nvPicPr>
          <p:cNvPr id="8" name="图片 7">
            <a:extLst>
              <a:ext uri="{FF2B5EF4-FFF2-40B4-BE49-F238E27FC236}">
                <a16:creationId xmlns:a16="http://schemas.microsoft.com/office/drawing/2014/main" id="{A91A308C-6CC6-46F9-9993-468C25A0BBA5}"/>
              </a:ext>
            </a:extLst>
          </p:cNvPr>
          <p:cNvPicPr>
            <a:picLocks noChangeAspect="1"/>
          </p:cNvPicPr>
          <p:nvPr/>
        </p:nvPicPr>
        <p:blipFill>
          <a:blip r:embed="rId3"/>
          <a:stretch>
            <a:fillRect/>
          </a:stretch>
        </p:blipFill>
        <p:spPr>
          <a:xfrm>
            <a:off x="1501929" y="3937606"/>
            <a:ext cx="3601436" cy="2040405"/>
          </a:xfrm>
          <a:prstGeom prst="rect">
            <a:avLst/>
          </a:prstGeom>
        </p:spPr>
      </p:pic>
      <p:pic>
        <p:nvPicPr>
          <p:cNvPr id="10" name="图片 9">
            <a:extLst>
              <a:ext uri="{FF2B5EF4-FFF2-40B4-BE49-F238E27FC236}">
                <a16:creationId xmlns:a16="http://schemas.microsoft.com/office/drawing/2014/main" id="{FEB8F1BD-8A96-448D-B93B-5F18C92A79B7}"/>
              </a:ext>
            </a:extLst>
          </p:cNvPr>
          <p:cNvPicPr>
            <a:picLocks noChangeAspect="1"/>
          </p:cNvPicPr>
          <p:nvPr/>
        </p:nvPicPr>
        <p:blipFill>
          <a:blip r:embed="rId4"/>
          <a:stretch>
            <a:fillRect/>
          </a:stretch>
        </p:blipFill>
        <p:spPr>
          <a:xfrm>
            <a:off x="6096000" y="3996923"/>
            <a:ext cx="3644362" cy="2040405"/>
          </a:xfrm>
          <a:prstGeom prst="rect">
            <a:avLst/>
          </a:prstGeom>
        </p:spPr>
      </p:pic>
    </p:spTree>
    <p:extLst>
      <p:ext uri="{BB962C8B-B14F-4D97-AF65-F5344CB8AC3E}">
        <p14:creationId xmlns:p14="http://schemas.microsoft.com/office/powerpoint/2010/main" val="235934463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常见疾病的救护</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）猝死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猝死的防治关键是积极防治冠心病，控制其危险因素和诱发因素。由于“猝死”多数在家中或正常工作及日常活动中发生，或在睡眠中发生，因此，争分夺秒、及时的现场救护非常重要，往往可挽救其生命或争取一定的抢救缓冲时间。一旦发现病人，应立即使其平卧在床上或地上，进行现场救护，严禁搬动，马上进行心肺复苏术，同时速请就近医院前来救治。只有当病人呼吸、心跳恢复后才能以妥善方法护送到医院继续治疗。</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spTree>
    <p:extLst>
      <p:ext uri="{BB962C8B-B14F-4D97-AF65-F5344CB8AC3E}">
        <p14:creationId xmlns:p14="http://schemas.microsoft.com/office/powerpoint/2010/main" val="397977898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常见疾病的救护</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）晕厥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无论何种原因引起的晕厥，都要立即将患者置于平卧位，取头低脚高位，松开腰带，保暖。目击者也可从下肢开始做向心性按摩，促使血液流向脑部；同时可按压患者合谷穴或人中穴，通过疼痛刺激使患者清醒；晕厥患者清醒后不要急于起床，以避免引起再次晕厥；如考虑患者有器质性疾病，在进行现场处理后如低血糖患者给予补充糖分、咳嗽晕厥的予以止咳等，要及时到医院针对引起晕厥的病因进行治疗。</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spTree>
    <p:extLst>
      <p:ext uri="{BB962C8B-B14F-4D97-AF65-F5344CB8AC3E}">
        <p14:creationId xmlns:p14="http://schemas.microsoft.com/office/powerpoint/2010/main" val="220684403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户外急救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）伤口处理。伤口暴露容易被病菌感染，特别是在野外卫生条件不好的情况下，更应该及时处理好伤口。</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①小伤口的处理。首先要清洁伤口，先将碎片、泥土等杂物清除，并且除去已经坏死的组织，然后用碘酒或酒精迅速擦拭伤口，进行消毒，再将大小合适、干净的纱布轻轻盖在伤口表面，贴上胶布固定。</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②动脉出血的处理。动脉出血应立即用止血带或手指压在伤口近心端的一方，使血管被压闭住，中断血流，不能压得太松或太紧，以血液不再流出为度。缚止血带的时间原则上不超过</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小时，如需要较长时间缚止血带，则应每隔半小时松解止血带半分钟左右。在松解止血带的同时，应压住伤口，以免大量出血。同时，应争取时间送医院处理。</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spTree>
    <p:extLst>
      <p:ext uri="{BB962C8B-B14F-4D97-AF65-F5344CB8AC3E}">
        <p14:creationId xmlns:p14="http://schemas.microsoft.com/office/powerpoint/2010/main" val="414331659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户外急救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）溺水的急救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溺水的一般处理过程如下：</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①立即采取各种措施将溺水者带离水域，但要注意施救者的自身安全。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②清除口鼻淤泥、杂草、呕吐物等，打开气道。</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③进行控水处理，将溺水者腹部置于抢救者屈膝的大腿上，患者头部下垂，按压其背部，使其口咽部气管内水分迅速倒出，动作要迅速，时间不宜过长。</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④如呼吸心跳已停止，要立刻在现场实施徒手心肺复苏，因溺水后肺泡张力降低，气体进行肺内循环阻力较大，故吹气量要大。</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（二）劳动救护</a:t>
            </a:r>
          </a:p>
        </p:txBody>
      </p:sp>
    </p:spTree>
    <p:extLst>
      <p:ext uri="{BB962C8B-B14F-4D97-AF65-F5344CB8AC3E}">
        <p14:creationId xmlns:p14="http://schemas.microsoft.com/office/powerpoint/2010/main" val="3174221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订立劳动合同</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劳动合同依法订立即具有法律约束力，当事人必须履行劳动合同规定的义务。</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劳动者的权利</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相关规定，劳动者在劳动关系中的各项权利，主要体现在以下几个方面：①劳动者有平等就业的权利。②劳动者有选择职业的权利。③劳动者有取得劳动报酬的权利。④劳动者有权获得劳动安全卫生保护的权利。⑤劳动者享有社会保险和福利的权利。⑥劳动者有接受职业技能培训的权利。⑦劳动者有提请劳动争议处理的权利。⑧劳动者有休息休假的权利。</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（三）劳动者的权利与义务</a:t>
            </a:r>
          </a:p>
        </p:txBody>
      </p:sp>
    </p:spTree>
    <p:extLst>
      <p:ext uri="{BB962C8B-B14F-4D97-AF65-F5344CB8AC3E}">
        <p14:creationId xmlns:p14="http://schemas.microsoft.com/office/powerpoint/2010/main" val="376254592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三、劳动教育的特征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200329"/>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劳动教育首先是教育，是思想政治教育和实践教育相结合的产物，具有教育的典型特征和一般规律。作为素质教育的一个方面，育人是其首要任务。教育性是学生劳动教育的首要特点，也是关键性特点。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（一）教育性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961370"/>
            <a:ext cx="9294103" cy="1200329"/>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中学、学中做是劳动教育的常规教育方式。这种教育方式的存在，决定了其实践性的特点。开展注重学生参与的体验性和社会实践性的劳动教育，可以丰富学生的劳动体验，提升学生独立解决问题的能力，为其将来就业、成家，在社会生活中立足打下良好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622816"/>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（二）实践性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67548133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第六节 劳动卫生与安全教育</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二、劳动安全</a:t>
            </a:r>
          </a:p>
        </p:txBody>
      </p:sp>
      <p:sp>
        <p:nvSpPr>
          <p:cNvPr id="18" name="文本框 17"/>
          <p:cNvSpPr txBox="1"/>
          <p:nvPr/>
        </p:nvSpPr>
        <p:spPr>
          <a:xfrm>
            <a:off x="1499235" y="2397489"/>
            <a:ext cx="949323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劳动者的义务</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规定了劳动者的各项权利，同时要求劳动者履行以下基本义务。</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）完成劳动任务</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最基本的义务。</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）提高职业技能。</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）执行劳动安全卫生规程。</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）遵守劳动纪律。</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）遵守职业道德。</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权利与义务的关系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劳动者的权利和义务是相互依存，不可分离的。任何权利的实现总是以义务的履行为条件。</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（三）劳动者的权利与义务</a:t>
            </a:r>
          </a:p>
        </p:txBody>
      </p:sp>
    </p:spTree>
    <p:extLst>
      <p:ext uri="{BB962C8B-B14F-4D97-AF65-F5344CB8AC3E}">
        <p14:creationId xmlns:p14="http://schemas.microsoft.com/office/powerpoint/2010/main" val="175802301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86198"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06</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872098"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工匠精神培育的实施</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872098" y="3254556"/>
            <a:ext cx="5015397" cy="1754326"/>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第一节 工匠精神培育的组织形态 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第二节 工匠精神的课程教学 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第三节 工匠精神的自我修炼 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第四节 工匠精神培育的评价</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935588"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3386197"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73183827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工匠精神培育的组织形态</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9270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p>
        </p:txBody>
      </p:sp>
      <p:sp>
        <p:nvSpPr>
          <p:cNvPr id="18" name="文本框 17"/>
          <p:cNvSpPr txBox="1"/>
          <p:nvPr/>
        </p:nvSpPr>
        <p:spPr>
          <a:xfrm>
            <a:off x="1313073" y="2800611"/>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学校领导要站在新时代的高度，充分认识工匠精神对于促进职业教育改革发展、实现职教强国的现实意义，坚持以立德树人为思想引领，大力弘扬工匠精神，创新教育教学理念，为培育塑造学生工匠精神做好制度安排。二是要进一步明确人才培养目标，坚持以德为先、全面发展，培养一线需要的高素质技术技能人才。三是要进一步优化办学环境，激发师生创新活力，大力营造尊崇工匠精神、学习工匠精神的氛围，为广大师生工作学习创造更好的条件，为广大师生人生出彩提供机会。四是要改革完善评价标准。不以合不合格、够不够量作为标准，而以精确、完美、质优、有新意、有价值为要求。</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（一）更新思想理念，做好顶层设计</a:t>
            </a:r>
          </a:p>
        </p:txBody>
      </p:sp>
    </p:spTree>
    <p:extLst>
      <p:ext uri="{BB962C8B-B14F-4D97-AF65-F5344CB8AC3E}">
        <p14:creationId xmlns:p14="http://schemas.microsoft.com/office/powerpoint/2010/main" val="138080686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工匠精神培育的组织形态</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9270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p>
        </p:txBody>
      </p:sp>
      <p:sp>
        <p:nvSpPr>
          <p:cNvPr id="18" name="文本框 17"/>
          <p:cNvSpPr txBox="1"/>
          <p:nvPr/>
        </p:nvSpPr>
        <p:spPr>
          <a:xfrm>
            <a:off x="1213921" y="2564993"/>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企合作是培育学生工匠精神的有效载体，职业院校要坚持校企合作、工学结合的办学特色，进一步完善校企合作机制，学习吸纳企业文化，联合企业共建工匠精神培育平台。一是学生感知企业文化，接受企业文化熏陶。二是组建一支由企业高工、一线能手、专业教师融合的工匠型教学团队，通过现代学徒制传递工匠精神。三是校企联合制定激励措施，共同做好学生专业实习工作。四是建立机构，制定制度，加强对校企合作工作的监督管理和指导，保证校企合作工作规范有序实施。</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（二）创新校企合作，共建育人平台</a:t>
            </a:r>
          </a:p>
        </p:txBody>
      </p:sp>
      <p:sp>
        <p:nvSpPr>
          <p:cNvPr id="13" name="文本框 12">
            <a:extLst>
              <a:ext uri="{FF2B5EF4-FFF2-40B4-BE49-F238E27FC236}">
                <a16:creationId xmlns:a16="http://schemas.microsoft.com/office/drawing/2014/main" id="{ECDCF345-4CD9-4E4C-96C1-02F3C9D024B7}"/>
              </a:ext>
            </a:extLst>
          </p:cNvPr>
          <p:cNvSpPr txBox="1"/>
          <p:nvPr/>
        </p:nvSpPr>
        <p:spPr>
          <a:xfrm>
            <a:off x="1394641" y="466828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（三）锤炼师德品质，提高教师素质</a:t>
            </a:r>
          </a:p>
        </p:txBody>
      </p:sp>
      <p:sp>
        <p:nvSpPr>
          <p:cNvPr id="14" name="文本框 13">
            <a:extLst>
              <a:ext uri="{FF2B5EF4-FFF2-40B4-BE49-F238E27FC236}">
                <a16:creationId xmlns:a16="http://schemas.microsoft.com/office/drawing/2014/main" id="{B8A6DA84-8EB6-4D66-9BC0-AA77A471DC52}"/>
              </a:ext>
            </a:extLst>
          </p:cNvPr>
          <p:cNvSpPr txBox="1"/>
          <p:nvPr/>
        </p:nvSpPr>
        <p:spPr>
          <a:xfrm>
            <a:off x="977942" y="5099133"/>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一是要以工匠精神武装广大教师。二是要加强对教师的职业培训，既要“走出去”，又要“请进来”。三是要加强师德师风建设。四是要大力推进“双师型”教师队伍建设。</a:t>
            </a:r>
          </a:p>
        </p:txBody>
      </p:sp>
    </p:spTree>
    <p:extLst>
      <p:ext uri="{BB962C8B-B14F-4D97-AF65-F5344CB8AC3E}">
        <p14:creationId xmlns:p14="http://schemas.microsoft.com/office/powerpoint/2010/main" val="32907397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工匠精神培育的组织形态</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9270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p>
        </p:txBody>
      </p:sp>
      <p:sp>
        <p:nvSpPr>
          <p:cNvPr id="18" name="文本框 17"/>
          <p:cNvSpPr txBox="1"/>
          <p:nvPr/>
        </p:nvSpPr>
        <p:spPr>
          <a:xfrm>
            <a:off x="1213921" y="2530052"/>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一是要加强职业价值观教育，帮助学生树立正确的职业理想。二是要在社会主义核心价值观教育中融入工匠精神。。三是要通过思想政治教育，引导学生关注技术的发展进步，认识到技术本身包含</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美，懂得具备专业技术才是自身安身立命之本，强化专业思想认识；引导学生认识到技术和工匠存在的社会价值，懂得只有掌握符合社会发展规律、能够造福于人的技术创新，才是自己专业与人生发展的正确道路，强化学生对工匠精神的价值认同。四是要教育学生从“细”做起，从“小”着手。</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（四）坚持立德树人，加强思政教育</a:t>
            </a:r>
          </a:p>
        </p:txBody>
      </p:sp>
      <p:sp>
        <p:nvSpPr>
          <p:cNvPr id="13" name="文本框 12">
            <a:extLst>
              <a:ext uri="{FF2B5EF4-FFF2-40B4-BE49-F238E27FC236}">
                <a16:creationId xmlns:a16="http://schemas.microsoft.com/office/drawing/2014/main" id="{ECDCF345-4CD9-4E4C-96C1-02F3C9D024B7}"/>
              </a:ext>
            </a:extLst>
          </p:cNvPr>
          <p:cNvSpPr txBox="1"/>
          <p:nvPr/>
        </p:nvSpPr>
        <p:spPr>
          <a:xfrm>
            <a:off x="1394641" y="4558134"/>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（五）改革课程教学，强化专业实训</a:t>
            </a:r>
          </a:p>
        </p:txBody>
      </p:sp>
      <p:sp>
        <p:nvSpPr>
          <p:cNvPr id="14" name="文本框 13">
            <a:extLst>
              <a:ext uri="{FF2B5EF4-FFF2-40B4-BE49-F238E27FC236}">
                <a16:creationId xmlns:a16="http://schemas.microsoft.com/office/drawing/2014/main" id="{B8A6DA84-8EB6-4D66-9BC0-AA77A471DC52}"/>
              </a:ext>
            </a:extLst>
          </p:cNvPr>
          <p:cNvSpPr txBox="1"/>
          <p:nvPr/>
        </p:nvSpPr>
        <p:spPr>
          <a:xfrm>
            <a:off x="997607" y="5029251"/>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在课程设置方面，开设更多创新创业类、人文教育类课程，，激发学生的创新创业潜能，培植创新创业沃土，增强学生创新精神。二是在专业课程教学方面，专业教师要深入研究分析本专业学生必备的职业素养，培养学生的专业精神和敬业精神。三是创新开展实践教学和专业实训。</a:t>
            </a:r>
          </a:p>
        </p:txBody>
      </p:sp>
    </p:spTree>
    <p:extLst>
      <p:ext uri="{BB962C8B-B14F-4D97-AF65-F5344CB8AC3E}">
        <p14:creationId xmlns:p14="http://schemas.microsoft.com/office/powerpoint/2010/main" val="170692343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工匠精神培育的组织形态</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9270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二、工场现场培育</a:t>
            </a:r>
          </a:p>
        </p:txBody>
      </p:sp>
      <p:sp>
        <p:nvSpPr>
          <p:cNvPr id="18" name="文本框 17"/>
          <p:cNvSpPr txBox="1"/>
          <p:nvPr/>
        </p:nvSpPr>
        <p:spPr>
          <a:xfrm>
            <a:off x="1213921" y="2530052"/>
            <a:ext cx="9294103" cy="300351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教融合的关键是校企合作协同育人。职业院校学生的工匠精神培养不再只依靠职业院校，而是校企合作共同形成职业院校学生工匠精神培养体系，且需要政府和其他社会力量给予全方位支持。企业要承担职业院校学生工匠精神培养的阵地功能。企业是学生在校学习技术技能的场所，也是学生毕业后的工作场所，企业要充分利用自身优势资源，承担起职业院校学生工匠精神培养的阵地功能，从企业管理文化、员工工匠精神培养、人力资源等方面努力，使学生亲身感受到工匠精神的无处不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第一，建立弘扬工匠精神的企业管理文化。</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第二，挑选具有工匠精神的优秀员工教带徒弟。</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第三，把工匠精神作为评价学生的价值尺度。</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（四）坚持立德树人，加强思政教育</a:t>
            </a:r>
          </a:p>
        </p:txBody>
      </p:sp>
    </p:spTree>
    <p:extLst>
      <p:ext uri="{BB962C8B-B14F-4D97-AF65-F5344CB8AC3E}">
        <p14:creationId xmlns:p14="http://schemas.microsoft.com/office/powerpoint/2010/main" val="347197464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工匠精神的课程教学</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工匠精神的课程教学要基于产教融合。</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在办学的指导思想上确立工匠精神的根本地位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以产教融合为基础，将工匠精神培育贯穿人才培养方案设计的全过程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创新体制机制为工匠精神培育提供制度保障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建立校企人才互通机制保障双师型教师队伍建设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以工匠精神为纽带深化产教融合模式下的课程体系改革</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完善考核评价体系，提升实践教学环节的质量</a:t>
            </a:r>
          </a:p>
        </p:txBody>
      </p:sp>
    </p:spTree>
    <p:extLst>
      <p:ext uri="{BB962C8B-B14F-4D97-AF65-F5344CB8AC3E}">
        <p14:creationId xmlns:p14="http://schemas.microsoft.com/office/powerpoint/2010/main" val="195352009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工匠精神的自我修炼</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不断学习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热爱工作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精益求精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满腔热情</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严格自律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做好自我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与时俱进</a:t>
            </a:r>
          </a:p>
        </p:txBody>
      </p:sp>
      <p:pic>
        <p:nvPicPr>
          <p:cNvPr id="8" name="图片 7">
            <a:extLst>
              <a:ext uri="{FF2B5EF4-FFF2-40B4-BE49-F238E27FC236}">
                <a16:creationId xmlns:a16="http://schemas.microsoft.com/office/drawing/2014/main" id="{41D40DDE-533F-4CC3-B58B-C252AA759C7C}"/>
              </a:ext>
            </a:extLst>
          </p:cNvPr>
          <p:cNvPicPr>
            <a:picLocks noChangeAspect="1"/>
          </p:cNvPicPr>
          <p:nvPr/>
        </p:nvPicPr>
        <p:blipFill>
          <a:blip r:embed="rId3"/>
          <a:stretch>
            <a:fillRect/>
          </a:stretch>
        </p:blipFill>
        <p:spPr>
          <a:xfrm>
            <a:off x="3722243" y="1871853"/>
            <a:ext cx="3829332" cy="2589548"/>
          </a:xfrm>
          <a:prstGeom prst="rect">
            <a:avLst/>
          </a:prstGeom>
        </p:spPr>
      </p:pic>
      <p:pic>
        <p:nvPicPr>
          <p:cNvPr id="10" name="图片 9">
            <a:extLst>
              <a:ext uri="{FF2B5EF4-FFF2-40B4-BE49-F238E27FC236}">
                <a16:creationId xmlns:a16="http://schemas.microsoft.com/office/drawing/2014/main" id="{839D4D6C-A99C-4023-8BE5-7F3EFC6BB186}"/>
              </a:ext>
            </a:extLst>
          </p:cNvPr>
          <p:cNvPicPr>
            <a:picLocks noChangeAspect="1"/>
          </p:cNvPicPr>
          <p:nvPr/>
        </p:nvPicPr>
        <p:blipFill>
          <a:blip r:embed="rId4"/>
          <a:stretch>
            <a:fillRect/>
          </a:stretch>
        </p:blipFill>
        <p:spPr>
          <a:xfrm>
            <a:off x="7312006" y="3162594"/>
            <a:ext cx="4413682" cy="3167885"/>
          </a:xfrm>
          <a:prstGeom prst="rect">
            <a:avLst/>
          </a:prstGeom>
        </p:spPr>
      </p:pic>
    </p:spTree>
    <p:extLst>
      <p:ext uri="{BB962C8B-B14F-4D97-AF65-F5344CB8AC3E}">
        <p14:creationId xmlns:p14="http://schemas.microsoft.com/office/powerpoint/2010/main" val="108292278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工匠精神培育的评价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1499235" y="2397489"/>
            <a:ext cx="3282085" cy="3742178"/>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学徒制区别于以学校为中心的传统教学模式，行业、企业、用人单位、协会直接参与人才培养过程，合理有效地考核和评价技术技能人才培养和学习效果，是整个现代学徒制试点实施过程质量的保证。改革学徒的评价模式，应以行业企业为主导，以应用为目的的学校、企业、行业或者顾客三方评价机制。</a:t>
            </a:r>
          </a:p>
        </p:txBody>
      </p:sp>
      <p:sp>
        <p:nvSpPr>
          <p:cNvPr id="19" name="文本框 18"/>
          <p:cNvSpPr txBox="1"/>
          <p:nvPr/>
        </p:nvSpPr>
        <p:spPr>
          <a:xfrm>
            <a:off x="1295489" y="2058935"/>
            <a:ext cx="4565484" cy="584775"/>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（一）现代学徒制学生培养质量评价体系</a:t>
            </a:r>
          </a:p>
          <a:p>
            <a:pPr algn="just"/>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a:extLst>
              <a:ext uri="{FF2B5EF4-FFF2-40B4-BE49-F238E27FC236}">
                <a16:creationId xmlns:a16="http://schemas.microsoft.com/office/drawing/2014/main" id="{E6B2619A-852C-4EAC-BA36-C692D9E9BA1A}"/>
              </a:ext>
            </a:extLst>
          </p:cNvPr>
          <p:cNvPicPr>
            <a:picLocks noChangeAspect="1"/>
          </p:cNvPicPr>
          <p:nvPr/>
        </p:nvPicPr>
        <p:blipFill>
          <a:blip r:embed="rId3"/>
          <a:stretch>
            <a:fillRect/>
          </a:stretch>
        </p:blipFill>
        <p:spPr>
          <a:xfrm>
            <a:off x="4872805" y="2643710"/>
            <a:ext cx="6686718" cy="2693758"/>
          </a:xfrm>
          <a:prstGeom prst="rect">
            <a:avLst/>
          </a:prstGeom>
        </p:spPr>
      </p:pic>
    </p:spTree>
    <p:extLst>
      <p:ext uri="{BB962C8B-B14F-4D97-AF65-F5344CB8AC3E}">
        <p14:creationId xmlns:p14="http://schemas.microsoft.com/office/powerpoint/2010/main" val="289342147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工匠精神培育的评价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1398662" y="2934325"/>
            <a:ext cx="3652868"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职业院校应根据上述学徒胜任力结构构建学生维度的现代学徒制学生培养质量评价指标体系，设置对应的评测点、评测内容和评价方法。</a:t>
            </a:r>
          </a:p>
        </p:txBody>
      </p:sp>
      <p:sp>
        <p:nvSpPr>
          <p:cNvPr id="19" name="文本框 18"/>
          <p:cNvSpPr txBox="1"/>
          <p:nvPr/>
        </p:nvSpPr>
        <p:spPr>
          <a:xfrm>
            <a:off x="1295488" y="2058935"/>
            <a:ext cx="5852563"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（二）基于工匠精神的现代学徒制学生培养质量评价体系构建</a:t>
            </a:r>
          </a:p>
        </p:txBody>
      </p:sp>
      <p:pic>
        <p:nvPicPr>
          <p:cNvPr id="8" name="图片 7">
            <a:extLst>
              <a:ext uri="{FF2B5EF4-FFF2-40B4-BE49-F238E27FC236}">
                <a16:creationId xmlns:a16="http://schemas.microsoft.com/office/drawing/2014/main" id="{4CAA577E-FDBE-4A7A-BD01-B8B8BD040A54}"/>
              </a:ext>
            </a:extLst>
          </p:cNvPr>
          <p:cNvPicPr>
            <a:picLocks noChangeAspect="1"/>
          </p:cNvPicPr>
          <p:nvPr/>
        </p:nvPicPr>
        <p:blipFill>
          <a:blip r:embed="rId3"/>
          <a:stretch>
            <a:fillRect/>
          </a:stretch>
        </p:blipFill>
        <p:spPr>
          <a:xfrm>
            <a:off x="5483307" y="2535140"/>
            <a:ext cx="4978216" cy="3446457"/>
          </a:xfrm>
          <a:prstGeom prst="rect">
            <a:avLst/>
          </a:prstGeom>
        </p:spPr>
      </p:pic>
    </p:spTree>
    <p:extLst>
      <p:ext uri="{BB962C8B-B14F-4D97-AF65-F5344CB8AC3E}">
        <p14:creationId xmlns:p14="http://schemas.microsoft.com/office/powerpoint/2010/main" val="218559194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三、劳动教育的特征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61985"/>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劳动教育的对象是在校学生，换句话说，参加劳动教育的主体是学生本人，而不是他人。结合参与主体的特点对于学生劳动教育至关重要。全社会都应该共同关注，让学生回归生活，在生活中体验劳动，在劳动中体会快乐。</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（三）主体性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961370"/>
            <a:ext cx="9294103" cy="830997"/>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技能性，也叫技术性，它是新时期学生劳动教育的一个重要特点。劳动的技术性特点要求我们在一些有技术性的复杂劳动组织中，使学生既养成劳动观念，提升劳动技能。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622816"/>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（四）技能性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118546372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05306" cy="461665"/>
            <a:chOff x="438150" y="641350"/>
            <a:chExt cx="5505306" cy="461665"/>
          </a:xfrm>
        </p:grpSpPr>
        <p:sp>
          <p:nvSpPr>
            <p:cNvPr id="2" name="文本框 1"/>
            <p:cNvSpPr txBox="1"/>
            <p:nvPr/>
          </p:nvSpPr>
          <p:spPr>
            <a:xfrm>
              <a:off x="827246"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工匠精神培育的评价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1369164" y="2550867"/>
            <a:ext cx="8708899"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评价体系的构建以社会经济发展对人才的需求为导向，在“中国制造</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2025”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国家战略之下，工匠精神凝聚了精湛的匠术、敬业的匠心和精益求精的匠德，是现代学徒制培养高技能人才的精神要义。现有的研究以现代学徒制试点院校的实践心得和质量管理理论为指导，构建适合本校的学徒质量评价体系，以期达到统一指导的作用。工匠精神下的职业胜任力结构符合数字化、智能化制造业对高技能人才的需求，相关现代学徒制试点院校在结合自身专业、行业属性的基础上进行灵活处理、动态调整，从而构建具有管理理论和自身特色质量的评价体系，对推动我国现代学徒制发展和满足国家发展战略具有重要的现实意义。</a:t>
            </a:r>
          </a:p>
        </p:txBody>
      </p:sp>
      <p:sp>
        <p:nvSpPr>
          <p:cNvPr id="19" name="文本框 18"/>
          <p:cNvSpPr txBox="1"/>
          <p:nvPr/>
        </p:nvSpPr>
        <p:spPr>
          <a:xfrm>
            <a:off x="1295488" y="2058935"/>
            <a:ext cx="5852563"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（三）结语</a:t>
            </a:r>
          </a:p>
        </p:txBody>
      </p:sp>
    </p:spTree>
    <p:extLst>
      <p:ext uri="{BB962C8B-B14F-4D97-AF65-F5344CB8AC3E}">
        <p14:creationId xmlns:p14="http://schemas.microsoft.com/office/powerpoint/2010/main" val="297301234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456680" y="2247277"/>
            <a:ext cx="5015397" cy="1323439"/>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劳动教育和工匠精神</a:t>
            </a:r>
            <a:endParaRPr lang="en-US" altLang="zh-CN" sz="400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培养实践及案例</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456680" y="3570716"/>
            <a:ext cx="5015397" cy="1754326"/>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第一节 校园劳动 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第二节 社会劳动 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第三节 家庭劳动 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第四节 职业场域劳动</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grpSp>
        <p:nvGrpSpPr>
          <p:cNvPr id="2" name="组合 1"/>
          <p:cNvGrpSpPr/>
          <p:nvPr/>
        </p:nvGrpSpPr>
        <p:grpSpPr>
          <a:xfrm>
            <a:off x="2970780" y="2139554"/>
            <a:ext cx="1040298" cy="923331"/>
            <a:chOff x="1762510" y="2151860"/>
            <a:chExt cx="1040298" cy="923331"/>
          </a:xfrm>
        </p:grpSpPr>
        <p:sp>
          <p:nvSpPr>
            <p:cNvPr id="6" name="文本框 5"/>
            <p:cNvSpPr txBox="1"/>
            <p:nvPr/>
          </p:nvSpPr>
          <p:spPr>
            <a:xfrm>
              <a:off x="1762511"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07</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55" name="肘形连接符 54"/>
            <p:cNvCxnSpPr>
              <a:stCxn id="6" idx="0"/>
              <a:endCxn id="6" idx="3"/>
            </p:cNvCxnSpPr>
            <p:nvPr/>
          </p:nvCxnSpPr>
          <p:spPr>
            <a:xfrm rot="16200000" flipH="1">
              <a:off x="2311901"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1762510"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389447841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p>
        </p:txBody>
      </p:sp>
      <p:sp>
        <p:nvSpPr>
          <p:cNvPr id="18" name="文本框 17"/>
          <p:cNvSpPr txBox="1"/>
          <p:nvPr/>
        </p:nvSpPr>
        <p:spPr>
          <a:xfrm>
            <a:off x="1611539" y="3143042"/>
            <a:ext cx="3298907"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只有保护环境，保护我们赖以生存的地球，才能保护我们人类自己，才能使人类的文明发展得更远，让人类的生活环境更舒适。</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（一）绿水青山就是金山银山</a:t>
            </a:r>
          </a:p>
        </p:txBody>
      </p:sp>
      <p:pic>
        <p:nvPicPr>
          <p:cNvPr id="8" name="图片 7">
            <a:extLst>
              <a:ext uri="{FF2B5EF4-FFF2-40B4-BE49-F238E27FC236}">
                <a16:creationId xmlns:a16="http://schemas.microsoft.com/office/drawing/2014/main" id="{C27EF67D-981C-4A91-8143-26A28FB62117}"/>
              </a:ext>
            </a:extLst>
          </p:cNvPr>
          <p:cNvPicPr>
            <a:picLocks noChangeAspect="1"/>
          </p:cNvPicPr>
          <p:nvPr/>
        </p:nvPicPr>
        <p:blipFill>
          <a:blip r:embed="rId3"/>
          <a:stretch>
            <a:fillRect/>
          </a:stretch>
        </p:blipFill>
        <p:spPr>
          <a:xfrm>
            <a:off x="5015933" y="2058935"/>
            <a:ext cx="4755854" cy="3694402"/>
          </a:xfrm>
          <a:prstGeom prst="rect">
            <a:avLst/>
          </a:prstGeom>
        </p:spPr>
      </p:pic>
    </p:spTree>
    <p:extLst>
      <p:ext uri="{BB962C8B-B14F-4D97-AF65-F5344CB8AC3E}">
        <p14:creationId xmlns:p14="http://schemas.microsoft.com/office/powerpoint/2010/main" val="256198451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p>
        </p:txBody>
      </p:sp>
      <p:sp>
        <p:nvSpPr>
          <p:cNvPr id="18" name="文本框 17"/>
          <p:cNvSpPr txBox="1"/>
          <p:nvPr/>
        </p:nvSpPr>
        <p:spPr>
          <a:xfrm>
            <a:off x="1621372" y="2530052"/>
            <a:ext cx="8525518"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形成绿色价值取向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坚持绿色发展，需要我们形成绿色价值取向，正确处理经济发展同生态环境保护的关系，牢固树立保护生态环境就是保护生产力，改善生态环境就是发展生产力的理念，更加自觉地推动绿色发展、低碳发展、循环发展，绝不以牺牲生态环境为代价换取一时的经济增长。</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形成绿色生活方式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推动形成绿色生活方式，需要我们坚持节约优先，强化集约意识，在衣、食、住、行、游等方面形成节约集约的行动自觉；倡导环境友好型消费，推广绿色服装、提倡绿色饮食、鼓励绿色居住、普及绿色出行、发展绿色旅游，抵制和反对各种形式的奢侈浪费、不合理消费。</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（二）绿色环保行动</a:t>
            </a:r>
          </a:p>
        </p:txBody>
      </p:sp>
    </p:spTree>
    <p:extLst>
      <p:ext uri="{BB962C8B-B14F-4D97-AF65-F5344CB8AC3E}">
        <p14:creationId xmlns:p14="http://schemas.microsoft.com/office/powerpoint/2010/main" val="42080565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p>
        </p:txBody>
      </p:sp>
      <p:sp>
        <p:nvSpPr>
          <p:cNvPr id="18" name="文本框 17"/>
          <p:cNvSpPr txBox="1"/>
          <p:nvPr/>
        </p:nvSpPr>
        <p:spPr>
          <a:xfrm>
            <a:off x="1621372" y="2530052"/>
            <a:ext cx="8525518" cy="3372846"/>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首先，要树立绿色低碳意识，认识到节能减排的紧迫性，牢固树立绿色低碳理念，人人争做绿色低碳标兵，处处体现绿色低碳文化，时时参与绿色低碳行动。</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要养成绿色低碳习惯，从小事做起，节约用电、节约用水、节约用纸、节约粮食，爱护树木、不践踏草坪，讲究卫生、不乱丢杂物，绿色出行、少乘机动车，不用一次性用品、少用塑料袋、不买不必要的物品，废旧物品再利用及废电池单独分类处理，等等。</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最后，要主动宣传绿色低碳生活方式，散播绿色低碳的“种子”，带动周围的人形成绿色低碳的生活态度，以实际行动参与低碳校园的建设。</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（三）低碳校园生活</a:t>
            </a:r>
          </a:p>
        </p:txBody>
      </p:sp>
    </p:spTree>
    <p:extLst>
      <p:ext uri="{BB962C8B-B14F-4D97-AF65-F5344CB8AC3E}">
        <p14:creationId xmlns:p14="http://schemas.microsoft.com/office/powerpoint/2010/main" val="310831384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1621372" y="2530052"/>
            <a:ext cx="8525518"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物质环境</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园物质环境主要是指校园内经过人们组织、改造而形成的校容、校貌和校园学习环境，具体指校容、校貌、自然物、建筑物及各种设施等。这种物质环境是一种环境文化，能使学生不知不觉、自然而然地受到熏陶、暗示、感染。干净、整洁的校园物质环境能加强学校各种物质所体现的个性和精神，加深这种“无声胜有声”的教育作用。</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精神环境</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园精神环境是校园的灵魂，是学校师生认同的价值观和个性的反映，是一种潜在的教育力，具体体现在师生的精神面貌、校风、学风、校园精神、学校形象等方面。从学生个体角度看，精神环境又是心理环境，良好的心理环境会使人精神愉快，具有催人奋发向上、积极进取、开拓创新的教育力量。</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（一）呵护我们的“家”</a:t>
            </a:r>
          </a:p>
        </p:txBody>
      </p:sp>
    </p:spTree>
    <p:extLst>
      <p:ext uri="{BB962C8B-B14F-4D97-AF65-F5344CB8AC3E}">
        <p14:creationId xmlns:p14="http://schemas.microsoft.com/office/powerpoint/2010/main" val="314337329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2" y="2666777"/>
            <a:ext cx="671638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）管好自己，做到不吸烟。为了自己的生命健康，共建无烟校园，同享“无烟青春”；也为了保护环境，应该有信心和能力约束自己。</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）多了解有关吸烟危害的知识，增强自制力，自觉抵制诱惑。</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）养成良好的习惯，早睡早起不熬夜，保持身体的健康状态。</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）交友谨慎，远离那些有不良嗜好的人，选择一个良好的交友圈。</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）积极参加控烟健康宣传活动，宣传校园禁烟行动，增强自身的控烟意识，约束吸烟行为。</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（二）校园无烟化</a:t>
            </a:r>
          </a:p>
        </p:txBody>
      </p:sp>
      <p:pic>
        <p:nvPicPr>
          <p:cNvPr id="8" name="图片 7">
            <a:extLst>
              <a:ext uri="{FF2B5EF4-FFF2-40B4-BE49-F238E27FC236}">
                <a16:creationId xmlns:a16="http://schemas.microsoft.com/office/drawing/2014/main" id="{63D2C995-92E3-42BE-AB05-99B1E38CA54B}"/>
              </a:ext>
            </a:extLst>
          </p:cNvPr>
          <p:cNvPicPr>
            <a:picLocks noChangeAspect="1"/>
          </p:cNvPicPr>
          <p:nvPr/>
        </p:nvPicPr>
        <p:blipFill>
          <a:blip r:embed="rId3"/>
          <a:stretch>
            <a:fillRect/>
          </a:stretch>
        </p:blipFill>
        <p:spPr>
          <a:xfrm>
            <a:off x="8174710" y="2666777"/>
            <a:ext cx="2370557" cy="2790126"/>
          </a:xfrm>
          <a:prstGeom prst="rect">
            <a:avLst/>
          </a:prstGeom>
        </p:spPr>
      </p:pic>
    </p:spTree>
    <p:extLst>
      <p:ext uri="{BB962C8B-B14F-4D97-AF65-F5344CB8AC3E}">
        <p14:creationId xmlns:p14="http://schemas.microsoft.com/office/powerpoint/2010/main" val="188100003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2" y="2666777"/>
            <a:ext cx="9758884"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创建文明校园的内涵</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本原则。坚持价值引领，把培育和践行社会主义核心价值观贯穿文明校园创建活动的全过程：坚持贴近师生，使每一名师生都成为文明校园创建活动的实践者和受益者；坚持注重实效，引导文明校园创建活动稳步推进、普遍开展，力戒形式主义；坚持广泛参与，把文明校园创建活动延伸到班级、宿舍和每个师生员工，夯实校园文明根基，把学校建设成培养中国特色社会主义建设者和接班人的重要阵地。</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体目标。通过文明校园创建活动，健全工作机制，提高师生公民道德、职业道德、文明修养和民主法治观念；提高校园文化生活质量，使校园文化内容健康、格调高雅、丰富多彩；提高校园文明程度，使校园秩序良好、环境优美，育人环境进一步改善；实现高校、中小学文明校园创建活动百分百覆盖，使文明校园创建工作成为精神文明建设的响亮品牌。</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（三）构建和谐校园，创建文明校园</a:t>
            </a:r>
          </a:p>
        </p:txBody>
      </p:sp>
    </p:spTree>
    <p:extLst>
      <p:ext uri="{BB962C8B-B14F-4D97-AF65-F5344CB8AC3E}">
        <p14:creationId xmlns:p14="http://schemas.microsoft.com/office/powerpoint/2010/main" val="389331260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2" y="2666777"/>
            <a:ext cx="9758884"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积极创建文明校园</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）着装整洁得体，仪容端庄。</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）行为举止高雅，谈吐文明。</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）爱护学校花草树木，节约用水。</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）乘坐电梯遵守秩序，先下后上，相互礼让。</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）遵守学校环境卫生的有关规定，保持学校环境卫生，不随地吐痰、不乱扔杂物。</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）文明如厕，保持卫生间清洁，爱护其设施。</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）严禁在教学楼内的教室、办公室、楼道楼梯、卫生间及其他公共场所吸烟。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）进行教学和汇报演出活动时，要合理使用场地及设施设备，降低环境噪声分贝，避免影响学校周围单位及居民正常工作和生活。</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（三）构建和谐校园，创建文明校园</a:t>
            </a:r>
          </a:p>
        </p:txBody>
      </p:sp>
    </p:spTree>
    <p:extLst>
      <p:ext uri="{BB962C8B-B14F-4D97-AF65-F5344CB8AC3E}">
        <p14:creationId xmlns:p14="http://schemas.microsoft.com/office/powerpoint/2010/main" val="377250609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2" y="2530052"/>
            <a:ext cx="9758884"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文明寝室建设要求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）文明寝室的环境总体应达到“六净”“六无”“六整齐”的标准。</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“六净”：地面干净、墙面干净、门窗干净、玻璃干净、桌椅柜干净、其他物品整洁干净。</a:t>
            </a:r>
            <a:endPar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“六无”：无杂物、无烟蒂、无乱挂、无蛛网、无酒瓶、无异味。</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“六整齐”：桌椅摆放整齐，被褥折叠整齐，毛巾挂放整齐，书籍叠放整齐，鞋子摆放整齐，用具置放整齐。</a:t>
            </a:r>
            <a:endPar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）每天应自觉做到“六个一”，自觉遵守“六个不”，维护寝室良好的生活环境。</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“六个一”：叠一叠被子、扫一扫地面、擦一擦台面、整一整柜子、理一理书架、倒一倒垃圾。</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“六个不”：异性宿舍不进出，外人来访不留宿，危险物品不能留，违规电器不使用，公共设施不损坏，果皮纸屑不乱扔。</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）在宿舍应杜绝不文明行为，不养宠物，不在宿舍楼内吸烟，不在门口丢放垃圾，不乱用公用电吹风等。</a:t>
            </a:r>
            <a:endPar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8" y="2058935"/>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（四）巧手慧心寄情于“寝”，积极创建文明寝室</a:t>
            </a:r>
          </a:p>
        </p:txBody>
      </p:sp>
    </p:spTree>
    <p:extLst>
      <p:ext uri="{BB962C8B-B14F-4D97-AF65-F5344CB8AC3E}">
        <p14:creationId xmlns:p14="http://schemas.microsoft.com/office/powerpoint/2010/main" val="387649593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四、劳动教育的意义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830997"/>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首先，开展劳动教育是遵循马克思主义教育思想的必然要求。其次，开展劳动教育是构建高质量教育体系和高水平人才培养体系的必然要求。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（一）必然要求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628084"/>
            <a:ext cx="9294103" cy="2677656"/>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是劳动和教育的有机结合，一方面发挥了劳动的效用，通过利用和总结实践经验实现了理论和实践相结合、知行合一，人们得以在实践中学习、在学习中实践；另一方面发挥了教育的效用，深化了学生对于劳动生产知识和技术的认识与理解，提高了学生的劳动实践能力以及分析和解决问题的水平。</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贯彻落实党的教育方针，把“劳”作为培养目标之一，在职业院校开展多种形式的劳动教育，是当前社会现实的需要，更是年轻一代成为实现中华民族伟大复兴中国梦的社会主义事业建设者和接班人的需要。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28953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（二）客观需要</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426829673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1" y="2530052"/>
            <a:ext cx="10014523"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特色寝室建设标准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）室名设计：各寝室都须根据本寝室特点取一个寝室名。寝室名可以设计为“听雨轩”“雪雅居”等言简意赅之名，或“击楫阁”等引自诗词蕴含哲理之名，或“知行屋”“修身堂”等用以自勉、催人奋进之名。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风格设计：各寝室须确定自己寝室的风格，如文雅、温馨、活泼等。形象设计可通过装饰地面、墙壁、天花板来突显寝室风格，或悬挂健康向上的书画作品，或摆放富有特色的饰物，或利用照片、彩带等装饰。</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DIY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：各寝室可以根据自己的兴趣设计手工制品，如寝室小相册、十字绣小挂画、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DIY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小物品等。</a:t>
            </a:r>
          </a:p>
        </p:txBody>
      </p:sp>
      <p:sp>
        <p:nvSpPr>
          <p:cNvPr id="19" name="文本框 18"/>
          <p:cNvSpPr txBox="1"/>
          <p:nvPr/>
        </p:nvSpPr>
        <p:spPr>
          <a:xfrm>
            <a:off x="1295488" y="2058935"/>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（四）巧手慧心寄情于“寝”，积极创建文明寝室</a:t>
            </a:r>
          </a:p>
        </p:txBody>
      </p:sp>
    </p:spTree>
    <p:extLst>
      <p:ext uri="{BB962C8B-B14F-4D97-AF65-F5344CB8AC3E}">
        <p14:creationId xmlns:p14="http://schemas.microsoft.com/office/powerpoint/2010/main" val="128083403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p>
        </p:txBody>
      </p:sp>
      <p:sp>
        <p:nvSpPr>
          <p:cNvPr id="18" name="文本框 17"/>
          <p:cNvSpPr txBox="1"/>
          <p:nvPr/>
        </p:nvSpPr>
        <p:spPr>
          <a:xfrm>
            <a:off x="977941" y="2530052"/>
            <a:ext cx="10014523" cy="365523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寝室美化设计与创意</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）美化原则。</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①简单大方：寝室面积不大，没有必要摆放过多装饰物品，否则会显得太杂乱。</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②温馨舒适：寝室是放松休息的地方，在美化时要考虑烘托出一种温馨、舒适的氛围，让室内充满家的温暖气息。</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③突出文化气息：寝室除了是放松休息的地方，常常还会充当学习的场所，在美化时，要从色彩、风格上考虑这个因素，营造一个安静、适宜学习的空间。</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）创意要点。</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①彰显寝室文化：每个寝室都有不同的文化，在美化时要充分考虑自己的寝室文化，做出别出心裁的美化设计。</a:t>
            </a: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②彰显低碳节约：低碳、绿色不仅是当下流行的概念，更应是我们践行的生活方式。</a:t>
            </a:r>
            <a:endPar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③彰显个性：寝室是每一个住在这里的人的“家”，由多个小空间组成，在美化时，每个人在兼顾大风格统一的基础上，也要考虑自己的审美偏好和兴趣爱好，打造属于自己的“私密空间”，彰显自己的个性。</a:t>
            </a:r>
          </a:p>
        </p:txBody>
      </p:sp>
      <p:sp>
        <p:nvSpPr>
          <p:cNvPr id="19" name="文本框 18"/>
          <p:cNvSpPr txBox="1"/>
          <p:nvPr/>
        </p:nvSpPr>
        <p:spPr>
          <a:xfrm>
            <a:off x="1295488" y="2058935"/>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（四）巧手慧心寄情于“寝”，积极创建文明寝室</a:t>
            </a:r>
          </a:p>
        </p:txBody>
      </p:sp>
    </p:spTree>
    <p:extLst>
      <p:ext uri="{BB962C8B-B14F-4D97-AF65-F5344CB8AC3E}">
        <p14:creationId xmlns:p14="http://schemas.microsoft.com/office/powerpoint/2010/main" val="186618291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校园劳动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三、垃圾分类从你我做起</a:t>
            </a:r>
          </a:p>
        </p:txBody>
      </p:sp>
      <p:sp>
        <p:nvSpPr>
          <p:cNvPr id="18" name="文本框 17"/>
          <p:cNvSpPr txBox="1"/>
          <p:nvPr/>
        </p:nvSpPr>
        <p:spPr>
          <a:xfrm>
            <a:off x="977941" y="2530052"/>
            <a:ext cx="2836975" cy="115685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减少环境污染</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节省土地资源</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促进资源的循环利用</a:t>
            </a:r>
          </a:p>
        </p:txBody>
      </p:sp>
      <p:sp>
        <p:nvSpPr>
          <p:cNvPr id="19" name="文本框 18"/>
          <p:cNvSpPr txBox="1"/>
          <p:nvPr/>
        </p:nvSpPr>
        <p:spPr>
          <a:xfrm>
            <a:off x="1295488" y="2058935"/>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（一）垃圾分类的意义</a:t>
            </a:r>
          </a:p>
        </p:txBody>
      </p:sp>
      <p:sp>
        <p:nvSpPr>
          <p:cNvPr id="11" name="文本框 10">
            <a:extLst>
              <a:ext uri="{FF2B5EF4-FFF2-40B4-BE49-F238E27FC236}">
                <a16:creationId xmlns:a16="http://schemas.microsoft.com/office/drawing/2014/main" id="{C844841E-B658-4DE3-B627-806A0BE5C537}"/>
              </a:ext>
            </a:extLst>
          </p:cNvPr>
          <p:cNvSpPr txBox="1"/>
          <p:nvPr/>
        </p:nvSpPr>
        <p:spPr>
          <a:xfrm>
            <a:off x="977941" y="4492043"/>
            <a:ext cx="3230265" cy="1895519"/>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分而用之，物尽其用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因地制宜，广泛参与</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自觉自治，大力宣传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减排补贴，超排惩罚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捆绑服务，注重绩效</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a:extLst>
              <a:ext uri="{FF2B5EF4-FFF2-40B4-BE49-F238E27FC236}">
                <a16:creationId xmlns:a16="http://schemas.microsoft.com/office/drawing/2014/main" id="{2EF6273A-1BC6-43A8-BD8C-23A07C5B3653}"/>
              </a:ext>
            </a:extLst>
          </p:cNvPr>
          <p:cNvSpPr txBox="1"/>
          <p:nvPr/>
        </p:nvSpPr>
        <p:spPr>
          <a:xfrm>
            <a:off x="1295488" y="4020926"/>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（二）垃圾分类遵循的原则</a:t>
            </a:r>
          </a:p>
        </p:txBody>
      </p:sp>
      <p:sp>
        <p:nvSpPr>
          <p:cNvPr id="13" name="文本框 12">
            <a:extLst>
              <a:ext uri="{FF2B5EF4-FFF2-40B4-BE49-F238E27FC236}">
                <a16:creationId xmlns:a16="http://schemas.microsoft.com/office/drawing/2014/main" id="{1A91D1DA-F716-443D-9112-6ED8B7DD1448}"/>
              </a:ext>
            </a:extLst>
          </p:cNvPr>
          <p:cNvSpPr txBox="1"/>
          <p:nvPr/>
        </p:nvSpPr>
        <p:spPr>
          <a:xfrm>
            <a:off x="4399565" y="2058935"/>
            <a:ext cx="6814493" cy="4480842"/>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可回收物</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可回收物主要包括废纸、塑料、玻璃、金属和布料五大类。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厨余垃圾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厨余垃圾包括剩菜剩饭、骨头、菜根菜叶、果皮等食品类废物，家里用剩的废弃食用油，也归为厨余垃圾。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其他垃圾</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其他垃圾主要包括砖瓦陶瓷、渣土、卫生间废纸、纸巾等难以回收的废弃物及尘土、食品袋（盒）。</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有害垃圾</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有害垃圾包括电池、荧光灯管、灯泡、水银温度计、油漆桶、部分家电、过期药品、过期化妆品等。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a:extLst>
              <a:ext uri="{FF2B5EF4-FFF2-40B4-BE49-F238E27FC236}">
                <a16:creationId xmlns:a16="http://schemas.microsoft.com/office/drawing/2014/main" id="{92B5E6FB-DF7C-4674-B4D2-6CB1069AD3E9}"/>
              </a:ext>
            </a:extLst>
          </p:cNvPr>
          <p:cNvSpPr txBox="1"/>
          <p:nvPr/>
        </p:nvSpPr>
        <p:spPr>
          <a:xfrm>
            <a:off x="4717113" y="1587818"/>
            <a:ext cx="5478937"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（三）垃圾分类标准</a:t>
            </a:r>
          </a:p>
        </p:txBody>
      </p:sp>
    </p:spTree>
    <p:extLst>
      <p:ext uri="{BB962C8B-B14F-4D97-AF65-F5344CB8AC3E}">
        <p14:creationId xmlns:p14="http://schemas.microsoft.com/office/powerpoint/2010/main" val="191133253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p>
        </p:txBody>
      </p:sp>
      <p:sp>
        <p:nvSpPr>
          <p:cNvPr id="18" name="文本框 17"/>
          <p:cNvSpPr txBox="1"/>
          <p:nvPr/>
        </p:nvSpPr>
        <p:spPr>
          <a:xfrm>
            <a:off x="1499235" y="2397489"/>
            <a:ext cx="9294103" cy="1895519"/>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社区的概念与特点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社区是具有某种互动关系的和共同文化维系力的，在一定领域内相互关联的人群形成的共同体及其活动区域。</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社区的特点包括有一定的地理区域，有一定数量的人口，居民之间有共同的意识和利益，有较密切的社会交往。</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（一）社区劳动</a:t>
            </a:r>
          </a:p>
        </p:txBody>
      </p:sp>
      <p:sp>
        <p:nvSpPr>
          <p:cNvPr id="11" name="文本框 10"/>
          <p:cNvSpPr txBox="1"/>
          <p:nvPr/>
        </p:nvSpPr>
        <p:spPr>
          <a:xfrm>
            <a:off x="1448948" y="4435250"/>
            <a:ext cx="9294103" cy="1526187"/>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社区劳动的内容</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社区服务作为学生社会实践活动的重要组成部分和学生志愿服务活动的重要形式，已经成为当前我国职业院校的一种常态活动。劳动的内容一般为打扫卫生、服务老人小孩、提供技术服务、科普宣传、文艺宣传、健康宣传、安全保障等。</a:t>
            </a:r>
          </a:p>
        </p:txBody>
      </p:sp>
    </p:spTree>
    <p:extLst>
      <p:ext uri="{BB962C8B-B14F-4D97-AF65-F5344CB8AC3E}">
        <p14:creationId xmlns:p14="http://schemas.microsoft.com/office/powerpoint/2010/main" val="18897266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志愿服务概述</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一般是指志愿者组织、志愿者服务社会公众生产生活和促进社会发展进步的行为。或者说，志愿服务泛指利用自己的时间、技能、资源、善心为邻居、社区、社会提供非营利、无偿、非职业化援助的行为。志愿服务的范围主要包括扶贫开发、社区建设、环境保护、大型赛会、应急救助、海外服务等。</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志愿工作的特征</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志愿工作具有志愿性、无偿性、公益性、组织性四大特征。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志愿工作的原则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开展青年志愿者行动，一定要坚持自愿参加、量力而行、讲求实效、持之以恒的原则。</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（二）志愿服务</a:t>
            </a:r>
          </a:p>
        </p:txBody>
      </p:sp>
    </p:spTree>
    <p:extLst>
      <p:ext uri="{BB962C8B-B14F-4D97-AF65-F5344CB8AC3E}">
        <p14:creationId xmlns:p14="http://schemas.microsoft.com/office/powerpoint/2010/main" val="298522886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p>
        </p:txBody>
      </p:sp>
      <p:sp>
        <p:nvSpPr>
          <p:cNvPr id="18" name="文本框 17"/>
          <p:cNvSpPr txBox="1"/>
          <p:nvPr/>
        </p:nvSpPr>
        <p:spPr>
          <a:xfrm>
            <a:off x="1499235" y="2397489"/>
            <a:ext cx="9294103"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中国注册志愿者管理办法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规定：“团组织、志愿者组织根据服务对象的需求，向注册志愿者发布服务信息、提供服务岗位，志愿者按照相关要求开展志愿服务。注册志愿者也可按照相关规定自行开展志愿服务。提倡具有相同服务意向和志趣爱好的注册志愿者在团组织、志愿者组织指导下结成志愿服务团队开展服务。”</a:t>
            </a: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志愿服务条例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指出，志愿者可以将其身份信息、服务技能、服务时间、联系方式等个人基本信息，通过国务院民政部门指定的志愿服务信息系统自行注册，也可以通过志愿服务组织进行注册。志愿服务组织可以采取社会团体、社会服务机构、基金会等组织形式。志愿服务组织的登记管理按照有关法律、行政法规的规定执行。</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（三）志愿服务队伍管理</a:t>
            </a:r>
          </a:p>
        </p:txBody>
      </p:sp>
    </p:spTree>
    <p:extLst>
      <p:ext uri="{BB962C8B-B14F-4D97-AF65-F5344CB8AC3E}">
        <p14:creationId xmlns:p14="http://schemas.microsoft.com/office/powerpoint/2010/main" val="270534800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p>
        </p:txBody>
      </p:sp>
      <p:sp>
        <p:nvSpPr>
          <p:cNvPr id="18" name="文本框 17"/>
          <p:cNvSpPr txBox="1"/>
          <p:nvPr/>
        </p:nvSpPr>
        <p:spPr>
          <a:xfrm>
            <a:off x="1499235" y="2397489"/>
            <a:ext cx="9355578"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社会生产的概念和意义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生产是指人们创造物质财富和精神财富的过程。社会生产是社会存在和发展的基础。社会生产的不断发展为人们提供了越来越多的产品，不仅满足了人们衣、食、住、行、用等经济生活的物质需要，剩余的产品还能为人们提供物质基础，使其有休闲时间去从事经济活动以外的其他各种社会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产业</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产业随着社会分工和生产力不断发展而产生，并随着社会分工的发展而发展。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我国，产业的划分是：第一产业为农业，包括农、林、牧、渔各业；第二产业为工业，包括采掘、制造、自来水、电力、蒸汽、热水、煤气和建筑各业；第三产业为流通和服务两部分，包括流通部门，为生产和生活服务的部分，为提高科学文化水平和居民素质服务的部门、为社会公共需要服务的部门。</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（一）社会生产与产业</a:t>
            </a:r>
          </a:p>
        </p:txBody>
      </p:sp>
    </p:spTree>
    <p:extLst>
      <p:ext uri="{BB962C8B-B14F-4D97-AF65-F5344CB8AC3E}">
        <p14:creationId xmlns:p14="http://schemas.microsoft.com/office/powerpoint/2010/main" val="262056795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p>
        </p:txBody>
      </p:sp>
      <p:sp>
        <p:nvSpPr>
          <p:cNvPr id="18" name="文本框 17"/>
          <p:cNvSpPr txBox="1"/>
          <p:nvPr/>
        </p:nvSpPr>
        <p:spPr>
          <a:xfrm>
            <a:off x="1499235" y="2397489"/>
            <a:ext cx="9355578"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文化创意产业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在经济全球化背景下产生了以创造力为核心的新兴产业，强调一种主体文化或文化因素依靠个人（团队）通过技术、创意和产业化的方式开发、营销知识产权的行业，这就是文化创意产业。</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化创意产业主要包括广播影视、动漫、音像、传媒、视觉艺术、表演艺术、工艺与设计、雕塑、环境艺术、广告装潢、服装设计、软件和计算机服务、出版业、旅游、博物馆和美术馆、文化遗产和体育等方面的创意群体。</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（一）社会生产与产业</a:t>
            </a:r>
          </a:p>
        </p:txBody>
      </p:sp>
    </p:spTree>
    <p:extLst>
      <p:ext uri="{BB962C8B-B14F-4D97-AF65-F5344CB8AC3E}">
        <p14:creationId xmlns:p14="http://schemas.microsoft.com/office/powerpoint/2010/main" val="236259005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p>
        </p:txBody>
      </p:sp>
      <p:sp>
        <p:nvSpPr>
          <p:cNvPr id="18" name="文本框 17"/>
          <p:cNvSpPr txBox="1"/>
          <p:nvPr/>
        </p:nvSpPr>
        <p:spPr>
          <a:xfrm>
            <a:off x="1499235" y="2397489"/>
            <a:ext cx="9355578"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现代化新型农业栽培方式</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）墙式栽培。墙式栽培是采用墙体与</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PVC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管组合的一种栽培方式，</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PVC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管内放置基质供作物生长。在无土栽培项目中该栽培方式可作为隔断墙来使用，同时具有美化墙体的作用。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）三层水培。三层水培以水作为作物生长的主要载体，同时配以营养液给作物提供生长所需的养分。该模式栽培设施封闭性、保温隔热性好，而且纯水培养，非常适合现场直接采摘使用。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）管道式无土栽培。管道式无土栽培是一种新型的水培设施，可采用立体、平铺等结构方式，主要以种植叶菜类作物为主，该栽培模式生产的蔬菜洁净、无污染，可直接采摘食用。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气雾式栽培。气雾式栽培是将混合了营养液的水进行高压雾化后直接喷到作物的根系上的一种新型栽培模式，作物的根系直接悬挂于栽培容器的空间内部，通过根部接触气雾来满足生长所需的条件。气雾式栽培的优点是无公害、科技含量高、可直接食用，非常具有实用和观赏价值。</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p>
        </p:txBody>
      </p:sp>
    </p:spTree>
    <p:extLst>
      <p:ext uri="{BB962C8B-B14F-4D97-AF65-F5344CB8AC3E}">
        <p14:creationId xmlns:p14="http://schemas.microsoft.com/office/powerpoint/2010/main" val="39134045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p>
        </p:txBody>
      </p:sp>
      <p:pic>
        <p:nvPicPr>
          <p:cNvPr id="8" name="图片 7">
            <a:extLst>
              <a:ext uri="{FF2B5EF4-FFF2-40B4-BE49-F238E27FC236}">
                <a16:creationId xmlns:a16="http://schemas.microsoft.com/office/drawing/2014/main" id="{CBB61AB7-5AC1-4E84-9E84-C4D57DB24ADC}"/>
              </a:ext>
            </a:extLst>
          </p:cNvPr>
          <p:cNvPicPr>
            <a:picLocks noChangeAspect="1"/>
          </p:cNvPicPr>
          <p:nvPr/>
        </p:nvPicPr>
        <p:blipFill>
          <a:blip r:embed="rId3"/>
          <a:stretch>
            <a:fillRect/>
          </a:stretch>
        </p:blipFill>
        <p:spPr>
          <a:xfrm>
            <a:off x="4169970" y="1926372"/>
            <a:ext cx="6330882" cy="4153676"/>
          </a:xfrm>
          <a:prstGeom prst="rect">
            <a:avLst/>
          </a:prstGeom>
        </p:spPr>
      </p:pic>
      <p:sp>
        <p:nvSpPr>
          <p:cNvPr id="14" name="文本框 13">
            <a:extLst>
              <a:ext uri="{FF2B5EF4-FFF2-40B4-BE49-F238E27FC236}">
                <a16:creationId xmlns:a16="http://schemas.microsoft.com/office/drawing/2014/main" id="{0430FE66-14D5-4DF3-8772-7B255001D926}"/>
              </a:ext>
            </a:extLst>
          </p:cNvPr>
          <p:cNvSpPr txBox="1"/>
          <p:nvPr/>
        </p:nvSpPr>
        <p:spPr>
          <a:xfrm>
            <a:off x="3727518" y="4879719"/>
            <a:ext cx="442452" cy="1200329"/>
          </a:xfrm>
          <a:prstGeom prst="rect">
            <a:avLst/>
          </a:prstGeom>
          <a:noFill/>
        </p:spPr>
        <p:txBody>
          <a:bodyPr wrap="square">
            <a:spAutoFit/>
          </a:bodyPr>
          <a:lstStyle/>
          <a:p>
            <a:r>
              <a:rPr lang="zh-CN" altLang="en-US" sz="1800" b="0" i="0" u="none" strike="noStrike" baseline="0" dirty="0">
                <a:solidFill>
                  <a:srgbClr val="211D1E"/>
                </a:solidFill>
                <a:latin typeface="方正黑体...."/>
              </a:rPr>
              <a:t>墙式栽培</a:t>
            </a:r>
            <a:endParaRPr lang="zh-CN" altLang="en-US" dirty="0"/>
          </a:p>
        </p:txBody>
      </p:sp>
    </p:spTree>
    <p:extLst>
      <p:ext uri="{BB962C8B-B14F-4D97-AF65-F5344CB8AC3E}">
        <p14:creationId xmlns:p14="http://schemas.microsoft.com/office/powerpoint/2010/main" val="349832585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一、工匠精神的基本内涵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39415" y="2012929"/>
            <a:ext cx="9294103" cy="2308324"/>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工匠精神的核心是对品质的追求，工匠精神的目标是打造本行业的精品，其基本内涵包括以下几个方面：</a:t>
            </a: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工匠精神指向的是一种高尚的价值观和工作观。</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工匠精神的基础是一流的人品和良好的心理素质。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工匠精神的核心理念是对品质的无限追求。</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工匠精神的内涵在不同的历史时期和不同的产业结构中有着不同的侧重体现。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extLst>
      <p:ext uri="{BB962C8B-B14F-4D97-AF65-F5344CB8AC3E}">
        <p14:creationId xmlns:p14="http://schemas.microsoft.com/office/powerpoint/2010/main" val="10614418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p>
        </p:txBody>
      </p:sp>
      <p:sp>
        <p:nvSpPr>
          <p:cNvPr id="18" name="文本框 17"/>
          <p:cNvSpPr txBox="1"/>
          <p:nvPr/>
        </p:nvSpPr>
        <p:spPr>
          <a:xfrm>
            <a:off x="1499235" y="2397489"/>
            <a:ext cx="9355578"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畜牧技能</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畜牧业主要包括牛、马、驴、骡、骆驼、猪、羊、鸡、鸭、鹅、兔等家畜家禽饲养业，以及鹿、貂、水獭、麝等野生经济动物驯养业。畜牧业与种植业并列为农业生产的两大支柱。发展畜牧业必须根据各地的自然经济条件，因地制宜，发挥自身优势。畜牧业养殖技术包括培育和繁殖，其中养殖技术包括生猪养殖技术、家畜养殖技术、水产动植物养殖技术、特种养殖技术几大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服务业从业精神</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）换位思考。</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）服务意识。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）顾客至上。</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p>
        </p:txBody>
      </p:sp>
    </p:spTree>
    <p:extLst>
      <p:ext uri="{BB962C8B-B14F-4D97-AF65-F5344CB8AC3E}">
        <p14:creationId xmlns:p14="http://schemas.microsoft.com/office/powerpoint/2010/main" val="200089730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p>
        </p:txBody>
      </p:sp>
      <p:sp>
        <p:nvSpPr>
          <p:cNvPr id="18" name="文本框 17"/>
          <p:cNvSpPr txBox="1"/>
          <p:nvPr/>
        </p:nvSpPr>
        <p:spPr>
          <a:xfrm>
            <a:off x="1499235" y="2397489"/>
            <a:ext cx="9355578"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创业是指基于技术创新、产品创新、品牌创新、服务创新、商业模式创新、管理创新、组织创新、市场创新、渠道创新等方面的某一点或几点创新而进行的创业活动。创新强调的是开拓性与原创性，而创业强调的是通过实际行动获取利益的行为。创新是创新创业的特质，创业是创新创业的目标。</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（一）创新创业概述</a:t>
            </a:r>
          </a:p>
        </p:txBody>
      </p:sp>
      <p:sp>
        <p:nvSpPr>
          <p:cNvPr id="11" name="文本框 10">
            <a:extLst>
              <a:ext uri="{FF2B5EF4-FFF2-40B4-BE49-F238E27FC236}">
                <a16:creationId xmlns:a16="http://schemas.microsoft.com/office/drawing/2014/main" id="{6FF38BA5-E97D-44AA-8979-53B0180B3D66}"/>
              </a:ext>
            </a:extLst>
          </p:cNvPr>
          <p:cNvSpPr txBox="1"/>
          <p:nvPr/>
        </p:nvSpPr>
        <p:spPr>
          <a:xfrm>
            <a:off x="1499235" y="4144105"/>
            <a:ext cx="9355578" cy="115685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高风险</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高回报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促进上升</a:t>
            </a:r>
          </a:p>
        </p:txBody>
      </p:sp>
      <p:sp>
        <p:nvSpPr>
          <p:cNvPr id="12" name="文本框 11">
            <a:extLst>
              <a:ext uri="{FF2B5EF4-FFF2-40B4-BE49-F238E27FC236}">
                <a16:creationId xmlns:a16="http://schemas.microsoft.com/office/drawing/2014/main" id="{13047607-227D-4F6C-995B-888AD774BDCD}"/>
              </a:ext>
            </a:extLst>
          </p:cNvPr>
          <p:cNvSpPr txBox="1"/>
          <p:nvPr/>
        </p:nvSpPr>
        <p:spPr>
          <a:xfrm>
            <a:off x="1295489" y="380555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（二）创新创业的特点</a:t>
            </a:r>
          </a:p>
        </p:txBody>
      </p:sp>
      <p:pic>
        <p:nvPicPr>
          <p:cNvPr id="8" name="图片 7">
            <a:extLst>
              <a:ext uri="{FF2B5EF4-FFF2-40B4-BE49-F238E27FC236}">
                <a16:creationId xmlns:a16="http://schemas.microsoft.com/office/drawing/2014/main" id="{DEEE439B-C322-40A3-8043-E2D71F84A984}"/>
              </a:ext>
            </a:extLst>
          </p:cNvPr>
          <p:cNvPicPr>
            <a:picLocks noChangeAspect="1"/>
          </p:cNvPicPr>
          <p:nvPr/>
        </p:nvPicPr>
        <p:blipFill>
          <a:blip r:embed="rId3"/>
          <a:stretch>
            <a:fillRect/>
          </a:stretch>
        </p:blipFill>
        <p:spPr>
          <a:xfrm>
            <a:off x="6897371" y="3714136"/>
            <a:ext cx="4709568" cy="2812024"/>
          </a:xfrm>
          <a:prstGeom prst="rect">
            <a:avLst/>
          </a:prstGeom>
        </p:spPr>
      </p:pic>
    </p:spTree>
    <p:extLst>
      <p:ext uri="{BB962C8B-B14F-4D97-AF65-F5344CB8AC3E}">
        <p14:creationId xmlns:p14="http://schemas.microsoft.com/office/powerpoint/2010/main" val="186288841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p>
        </p:txBody>
      </p:sp>
      <p:sp>
        <p:nvSpPr>
          <p:cNvPr id="18" name="文本框 17"/>
          <p:cNvSpPr txBox="1"/>
          <p:nvPr/>
        </p:nvSpPr>
        <p:spPr>
          <a:xfrm>
            <a:off x="1499235" y="2397489"/>
            <a:ext cx="9355578"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优势</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）职业院校学生往往对未来充满希望，他们有着年轻的血液、充满激情，以及“初生牛犊不怕虎”的精神。</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）职业院校学生在学校学到了很多理论性的知识，有着较高层次的技术优势。“用智力换资本”是职业院校学生创业的特色和必然之路。</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）现代职业院校学生有创新精神，有对传统观念和传统行业挑战的信心及欲望，而这种创新精神也往往成为职业院校学生创业的动力源泉，成为他们成功创业的精神基础。</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）职业院校学生创业能提高自己的能力，增长社会实践经验，通过成功创业，实现自己的理想，证明自己的价值。</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（三）职业院校学生创新创业的优势与弊端</a:t>
            </a:r>
          </a:p>
        </p:txBody>
      </p:sp>
    </p:spTree>
    <p:extLst>
      <p:ext uri="{BB962C8B-B14F-4D97-AF65-F5344CB8AC3E}">
        <p14:creationId xmlns:p14="http://schemas.microsoft.com/office/powerpoint/2010/main" val="136160872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p>
        </p:txBody>
      </p:sp>
      <p:sp>
        <p:nvSpPr>
          <p:cNvPr id="18" name="文本框 17"/>
          <p:cNvSpPr txBox="1"/>
          <p:nvPr/>
        </p:nvSpPr>
        <p:spPr>
          <a:xfrm>
            <a:off x="1499235" y="2397489"/>
            <a:ext cx="9355578"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弊端</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）职业院校学生社会经验不足，常常盲目乐观，没有充足的心理准备。对于创业中的挫折和失败，许多创业者感到十分痛苦茫然，甚至沮丧消沉。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）急于求成、缺乏市场意识及商业管理经验。职业院校学生虽然掌握了一定的书本知识，但终究缺乏必要的实践能力和经营管理经验，对市场营销等缺乏足够的认识，很难一下子胜任企业经理人的角色。</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）职业院校学生对创业的理解还停留在仅有的美妙想法与概念上。</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）职业院校学生的市场观念较为淡薄，很少涉及技术或产品的市场空间。</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（三）职业院校学生创新创业的优势与弊端</a:t>
            </a:r>
          </a:p>
        </p:txBody>
      </p:sp>
    </p:spTree>
    <p:extLst>
      <p:ext uri="{BB962C8B-B14F-4D97-AF65-F5344CB8AC3E}">
        <p14:creationId xmlns:p14="http://schemas.microsoft.com/office/powerpoint/2010/main" val="36426967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社会劳动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p>
        </p:txBody>
      </p:sp>
      <p:sp>
        <p:nvSpPr>
          <p:cNvPr id="18" name="文本框 17"/>
          <p:cNvSpPr txBox="1"/>
          <p:nvPr/>
        </p:nvSpPr>
        <p:spPr>
          <a:xfrm>
            <a:off x="1499235" y="2397489"/>
            <a:ext cx="9355578" cy="226485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自我认知及科学规划</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胆识和魄力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团队管理、信息管理、目标管理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社会交往能力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保持身心健康</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（四）职业院校学生创新创业所需基本能力</a:t>
            </a:r>
          </a:p>
        </p:txBody>
      </p:sp>
      <p:pic>
        <p:nvPicPr>
          <p:cNvPr id="8" name="图片 7">
            <a:extLst>
              <a:ext uri="{FF2B5EF4-FFF2-40B4-BE49-F238E27FC236}">
                <a16:creationId xmlns:a16="http://schemas.microsoft.com/office/drawing/2014/main" id="{39D41A5D-69EA-4571-8C54-BB861983E335}"/>
              </a:ext>
            </a:extLst>
          </p:cNvPr>
          <p:cNvPicPr>
            <a:picLocks noChangeAspect="1"/>
          </p:cNvPicPr>
          <p:nvPr/>
        </p:nvPicPr>
        <p:blipFill>
          <a:blip r:embed="rId3"/>
          <a:stretch>
            <a:fillRect/>
          </a:stretch>
        </p:blipFill>
        <p:spPr>
          <a:xfrm>
            <a:off x="5568960" y="1632230"/>
            <a:ext cx="5846292" cy="4381870"/>
          </a:xfrm>
          <a:prstGeom prst="rect">
            <a:avLst/>
          </a:prstGeom>
          <a:ln>
            <a:noFill/>
          </a:ln>
          <a:effectLst>
            <a:softEdge rad="112500"/>
          </a:effectLst>
        </p:spPr>
      </p:pic>
    </p:spTree>
    <p:extLst>
      <p:ext uri="{BB962C8B-B14F-4D97-AF65-F5344CB8AC3E}">
        <p14:creationId xmlns:p14="http://schemas.microsoft.com/office/powerpoint/2010/main" val="331034839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家庭劳动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一、家务劳动</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家务劳动是指家庭成员在日常的家庭生活中必须从事的一种无报酬劳动，包括洗衣做饭、照看孩子、购买日用品、清洁卫生、照顾老人或病人等。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（一）家务劳动的概念</a:t>
            </a:r>
          </a:p>
        </p:txBody>
      </p:sp>
      <p:sp>
        <p:nvSpPr>
          <p:cNvPr id="11" name="文本框 10"/>
          <p:cNvSpPr txBox="1"/>
          <p:nvPr/>
        </p:nvSpPr>
        <p:spPr>
          <a:xfrm>
            <a:off x="1448948" y="3978993"/>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劳动不只是洗衣、做饭、打扫卫生，更是务实、做事、操作、实践，劳动教育的意义贵在让人用身体丈量物理和心灵的世界。</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家庭清洁包含电器清洁、门窗清洁等内容。</a:t>
            </a:r>
          </a:p>
        </p:txBody>
      </p:sp>
      <p:sp>
        <p:nvSpPr>
          <p:cNvPr id="12" name="文本框 11"/>
          <p:cNvSpPr txBox="1"/>
          <p:nvPr/>
        </p:nvSpPr>
        <p:spPr>
          <a:xfrm>
            <a:off x="1295489" y="3503712"/>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（二）家务劳动技能</a:t>
            </a:r>
          </a:p>
        </p:txBody>
      </p:sp>
    </p:spTree>
    <p:extLst>
      <p:ext uri="{BB962C8B-B14F-4D97-AF65-F5344CB8AC3E}">
        <p14:creationId xmlns:p14="http://schemas.microsoft.com/office/powerpoint/2010/main" val="395273007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家庭劳动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二、家庭护理</a:t>
            </a:r>
          </a:p>
        </p:txBody>
      </p:sp>
      <p:sp>
        <p:nvSpPr>
          <p:cNvPr id="18" name="文本框 17"/>
          <p:cNvSpPr txBox="1"/>
          <p:nvPr/>
        </p:nvSpPr>
        <p:spPr>
          <a:xfrm>
            <a:off x="1313073" y="2171347"/>
            <a:ext cx="9294103" cy="411151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家庭护理是指对患有严重疾病综合征、身体功能失调、慢性精神功能障碍等患者提供的照护。</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）食物的需要：注意老人的膳食营养，为家中不能自理的老人喂食和喂水。</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）排泄的需要：帮助不能自理的老人进行排便、排尿，及时清除排泄物。</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）舒适的需要：营造安静、清洁、温度适宜的休养环境。</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）活动和休息的需要：帮助老人适当活动，并尽可能促进老人正常睡眠。</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）安全的需要：防止老年人跌倒、噎食、误吸、损伤，保持皮肤的完整。</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）爱和归属的需要：营造良好的休养环境和人际环境，促进老人的人际交往，帮助老人及时与家人联系与沟通，并给予精神上的关心。</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）尊重的需要：运用沟通技巧，维护老年人的自尊，保护老年人的隐私。</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）审美的需要：协助老年人完成容貌、衣着修饰，使其保持良好的精神状态。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在协助满足老年人的基本需要时，还需要为老年人提供一些生活照料服务。</a:t>
            </a:r>
          </a:p>
        </p:txBody>
      </p:sp>
    </p:spTree>
    <p:extLst>
      <p:ext uri="{BB962C8B-B14F-4D97-AF65-F5344CB8AC3E}">
        <p14:creationId xmlns:p14="http://schemas.microsoft.com/office/powerpoint/2010/main" val="170756198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家庭劳动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三、餐饮劳动</a:t>
            </a:r>
          </a:p>
        </p:txBody>
      </p:sp>
      <p:sp>
        <p:nvSpPr>
          <p:cNvPr id="18" name="文本框 17"/>
          <p:cNvSpPr txBox="1"/>
          <p:nvPr/>
        </p:nvSpPr>
        <p:spPr>
          <a:xfrm>
            <a:off x="1313073" y="2171347"/>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家庭餐饮劳动包含调理家人营养搭配、买菜、洗菜、煮饭、洗碗刷锅、收拾饭桌等内容。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家庭营养膳食调理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鱼类原料的初步加工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和面和发面加工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蒸米饭的方法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8" name="图片 7" descr="图片包含 室内, 桌子, 食物, 披萨&#10;&#10;描述已自动生成">
            <a:extLst>
              <a:ext uri="{FF2B5EF4-FFF2-40B4-BE49-F238E27FC236}">
                <a16:creationId xmlns:a16="http://schemas.microsoft.com/office/drawing/2014/main" id="{85AF3B66-70FD-4501-9DEA-728D5B651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303772"/>
            <a:ext cx="4762500" cy="2552700"/>
          </a:xfrm>
          <a:prstGeom prst="rect">
            <a:avLst/>
          </a:prstGeom>
        </p:spPr>
      </p:pic>
    </p:spTree>
    <p:extLst>
      <p:ext uri="{BB962C8B-B14F-4D97-AF65-F5344CB8AC3E}">
        <p14:creationId xmlns:p14="http://schemas.microsoft.com/office/powerpoint/2010/main" val="307489930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家庭劳动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282284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四、家庭维修</a:t>
            </a:r>
          </a:p>
        </p:txBody>
      </p:sp>
      <p:sp>
        <p:nvSpPr>
          <p:cNvPr id="18" name="文本框 17"/>
          <p:cNvSpPr txBox="1"/>
          <p:nvPr/>
        </p:nvSpPr>
        <p:spPr>
          <a:xfrm>
            <a:off x="1313073" y="2171347"/>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维修包括家庭空气治理、水暖检修、电路检修、家具维修及保养、地面维修及保养、门窗检修、家用电器检修、房顶检修等内容。以上维修一般需要专业人员的指导或完全由专业人员操作，职业院校学生可以学习一些简单的手工操作，做好维修预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家庭空气治理简单方法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电路维修简单方法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无痕墙面挂钩安装的方法</a:t>
            </a:r>
          </a:p>
        </p:txBody>
      </p:sp>
      <p:pic>
        <p:nvPicPr>
          <p:cNvPr id="9" name="图片 8">
            <a:extLst>
              <a:ext uri="{FF2B5EF4-FFF2-40B4-BE49-F238E27FC236}">
                <a16:creationId xmlns:a16="http://schemas.microsoft.com/office/drawing/2014/main" id="{CC0ECE73-E63C-4F8D-9345-3FC6AA1B101A}"/>
              </a:ext>
            </a:extLst>
          </p:cNvPr>
          <p:cNvPicPr>
            <a:picLocks noChangeAspect="1"/>
          </p:cNvPicPr>
          <p:nvPr/>
        </p:nvPicPr>
        <p:blipFill>
          <a:blip r:embed="rId3"/>
          <a:stretch>
            <a:fillRect/>
          </a:stretch>
        </p:blipFill>
        <p:spPr>
          <a:xfrm>
            <a:off x="6963346" y="3089616"/>
            <a:ext cx="4504580" cy="33898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9019165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获取实习信息</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学生可以从以下渠道获取实习信息：学校公示栏、各地方人力资源和社会保障局（人社保）、各大企业官网。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结合自身专业或兴趣选择实习岗位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在实习中探索个人职业定位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在实习中提高自身综合能力</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（一）假期实习指南</a:t>
            </a:r>
          </a:p>
        </p:txBody>
      </p:sp>
    </p:spTree>
    <p:extLst>
      <p:ext uri="{BB962C8B-B14F-4D97-AF65-F5344CB8AC3E}">
        <p14:creationId xmlns:p14="http://schemas.microsoft.com/office/powerpoint/2010/main" val="265262712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499235" y="3456831"/>
            <a:ext cx="9294103" cy="792653"/>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敬业是从业者基于对职业的敬畏和热爱而产生的一种全身心投入的认认真真、尽职尽责的职业精神状态。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3176951"/>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（一）敬业</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nvSpPr>
        <p:spPr>
          <a:xfrm>
            <a:off x="1499235" y="1936017"/>
            <a:ext cx="9294103" cy="1161985"/>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基本要素包括爱岗敬业、团结协作、精益求精、认真专注、创新创造等几个方面的内容。工匠在工作中全力以赴完成工作并力求达到极致，工匠具有的这些品质超越了普通劳动者的精神品质，是工匠精神的外在表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1499235" y="4582511"/>
            <a:ext cx="9294103" cy="1161985"/>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谓“协作”，是指团队成员的分工合作。与传统工匠不同，新时代工匠尤其是产业工人的生产方式已不再是手工作坊，而是大机器生产，工匠们所承担的工作只是众多工序中的一小部分。团队需要的是“协作共进”，而不是各自为战。因此，“协作”是现代工匠精神的要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95489" y="4301647"/>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（二）协作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67737573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实习初期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）熟悉环境，不做局外人。实习开始后，尽快熟悉环境，除了自己部门的业务内容，还要大致了解其他部门的情况。学习使用打印机、扫描仪等办公设备。</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）搞清业务关键词。对领导、同事提及的专业名词，做到心中不留疑，第一时间请教他人或查阅相关资料，明白其所指。</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）多听、多想、多自学。凡事多留心，多问为什么，同时还要学会自学，特别是通过看报告、旁听会议等各种渠道尽快了解工作内容及业务流程。</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p>
        </p:txBody>
      </p:sp>
    </p:spTree>
    <p:extLst>
      <p:ext uri="{BB962C8B-B14F-4D97-AF65-F5344CB8AC3E}">
        <p14:creationId xmlns:p14="http://schemas.microsoft.com/office/powerpoint/2010/main" val="154250628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p>
        </p:txBody>
      </p:sp>
      <p:sp>
        <p:nvSpPr>
          <p:cNvPr id="18" name="文本框 17"/>
          <p:cNvSpPr txBox="1"/>
          <p:nvPr/>
        </p:nvSpPr>
        <p:spPr>
          <a:xfrm>
            <a:off x="1499236" y="2397489"/>
            <a:ext cx="8755810"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实习中期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）以正式员工的标准要求自己。要把自己当成一个有工作责任感的职场人，积极尝试承担新工作。</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）做事靠谱、有章法。搞清工作任务，及时汇报工作进度，遇到问题先想解决办法再寻求帮助，按时保质保量地完成工作。</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）多总结，多反思。要学会回顾工作、总结经验、思考不足。认真思考这项工作的重点环节是什么，如何避免出错，如何改进，如何更好地应对突发状况等。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p>
        </p:txBody>
      </p:sp>
    </p:spTree>
    <p:extLst>
      <p:ext uri="{BB962C8B-B14F-4D97-AF65-F5344CB8AC3E}">
        <p14:creationId xmlns:p14="http://schemas.microsoft.com/office/powerpoint/2010/main" val="277751628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p>
        </p:txBody>
      </p:sp>
      <p:sp>
        <p:nvSpPr>
          <p:cNvPr id="18" name="文本框 17"/>
          <p:cNvSpPr txBox="1"/>
          <p:nvPr/>
        </p:nvSpPr>
        <p:spPr>
          <a:xfrm>
            <a:off x="1499236" y="2397489"/>
            <a:ext cx="8824636"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实习结束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）请实习单位提供一份实习鉴定，并签字盖章。实习鉴定应写明实习岗位、岗位描述、实习过程中完成的工作或项目、工作评价等。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）总结实习，并更新自己的简历。总结实习中的问题和收获，反思自己在哪些方面仍需要提升。及时更新简历，为毕业求职做好准备。</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）保持联络，获取有效信息。如果有意毕业后到实习单位求职，可根据自身情况申请适当延长实习时间。离开实习单位后，继续保持与单位同事的联络，及时了解业务发展，第一时间获得相关招聘信息。</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p>
        </p:txBody>
      </p:sp>
    </p:spTree>
    <p:extLst>
      <p:ext uri="{BB962C8B-B14F-4D97-AF65-F5344CB8AC3E}">
        <p14:creationId xmlns:p14="http://schemas.microsoft.com/office/powerpoint/2010/main" val="210564986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二、假期兼职</a:t>
            </a:r>
          </a:p>
        </p:txBody>
      </p:sp>
      <p:sp>
        <p:nvSpPr>
          <p:cNvPr id="18" name="文本框 17"/>
          <p:cNvSpPr txBox="1"/>
          <p:nvPr/>
        </p:nvSpPr>
        <p:spPr>
          <a:xfrm>
            <a:off x="1499236" y="2397489"/>
            <a:ext cx="8824636" cy="41819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培训陷阱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押金”陷阱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黑中介陷阱</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（一）假期兼职陷阱</a:t>
            </a:r>
          </a:p>
        </p:txBody>
      </p:sp>
      <p:sp>
        <p:nvSpPr>
          <p:cNvPr id="11" name="文本框 10">
            <a:extLst>
              <a:ext uri="{FF2B5EF4-FFF2-40B4-BE49-F238E27FC236}">
                <a16:creationId xmlns:a16="http://schemas.microsoft.com/office/drawing/2014/main" id="{00A4F56B-2CA9-4DB1-98AD-D8BABE02EC6B}"/>
              </a:ext>
            </a:extLst>
          </p:cNvPr>
          <p:cNvSpPr txBox="1"/>
          <p:nvPr/>
        </p:nvSpPr>
        <p:spPr>
          <a:xfrm>
            <a:off x="1499236" y="3353409"/>
            <a:ext cx="8824636"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若兼职者与用人单位签订了合同，则认为该兼职属于劳动关系；若双方当事人未签订合同也未达成口头协议，则认为该兼职属于劳务关系。</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学生在从事兼职活动时，应仔细了解自己与用人单位之间的各项权利义务，注意保护自己的合法权益。对于双方之间的法律关系及权利义务，最好能通过书面合同的形式加以确认。</a:t>
            </a:r>
          </a:p>
        </p:txBody>
      </p:sp>
      <p:sp>
        <p:nvSpPr>
          <p:cNvPr id="12" name="文本框 11">
            <a:extLst>
              <a:ext uri="{FF2B5EF4-FFF2-40B4-BE49-F238E27FC236}">
                <a16:creationId xmlns:a16="http://schemas.microsoft.com/office/drawing/2014/main" id="{E95952D2-058C-48CE-8512-600E5A4FF804}"/>
              </a:ext>
            </a:extLst>
          </p:cNvPr>
          <p:cNvSpPr txBox="1"/>
          <p:nvPr/>
        </p:nvSpPr>
        <p:spPr>
          <a:xfrm>
            <a:off x="1295489" y="301485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（二）兼职劳动关系</a:t>
            </a:r>
          </a:p>
        </p:txBody>
      </p:sp>
    </p:spTree>
    <p:extLst>
      <p:ext uri="{BB962C8B-B14F-4D97-AF65-F5344CB8AC3E}">
        <p14:creationId xmlns:p14="http://schemas.microsoft.com/office/powerpoint/2010/main" val="230585081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p>
        </p:txBody>
      </p:sp>
      <p:sp>
        <p:nvSpPr>
          <p:cNvPr id="18" name="文本框 17"/>
          <p:cNvSpPr txBox="1"/>
          <p:nvPr/>
        </p:nvSpPr>
        <p:spPr>
          <a:xfrm>
            <a:off x="1499236" y="2397489"/>
            <a:ext cx="8824636"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确定顶岗实习单位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职业学校学生实习管理规定</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，职业学校学生进行顶岗实习可由学校统一安排实习单位，也可经学校批准自行选择实习单位。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了解顶岗实习单位的情况</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确定顶岗实习单位后，学生要通过各种途径充分了解实习单位的相关情况，主要包括实习单位的基本信息、企业文化、管理制度等，以提前做好相应准备，顺利开展顶岗实习工作。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了解顶岗实习岗位的相关要求。</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为了更好地完成顶岗实习工作，学生应该详细了解顶岗实习岗位的相关要求，包括岗位职责、工作时间、应具备的能力要求等，以便在上岗前做好充分的心理准备和能力准备。</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（一）了解顶岗实习单位</a:t>
            </a:r>
          </a:p>
        </p:txBody>
      </p:sp>
    </p:spTree>
    <p:extLst>
      <p:ext uri="{BB962C8B-B14F-4D97-AF65-F5344CB8AC3E}">
        <p14:creationId xmlns:p14="http://schemas.microsoft.com/office/powerpoint/2010/main" val="40795967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p>
        </p:txBody>
      </p:sp>
      <p:sp>
        <p:nvSpPr>
          <p:cNvPr id="18" name="文本框 17"/>
          <p:cNvSpPr txBox="1"/>
          <p:nvPr/>
        </p:nvSpPr>
        <p:spPr>
          <a:xfrm>
            <a:off x="1499236" y="2397489"/>
            <a:ext cx="8824636"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顶岗实习协议的内容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职业学校学生实习管理规定</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参加顶岗实习前，职业院校、实习单位、学生三方应签订实习协议，协议文本由当事方各执一份。未按规定签订实习协议的，不得安排学生实习。实习协议应明确各方的责任、权利和义务，协议约定的内容不得违反相关法律法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一般来说，顶岗实习协议应该包括以下基本内容：（</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）各方基本信息。（</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）实习时间。实习起始与结束的时间，即实习期限。（</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）实习岗位与工作内容、工作时间。（</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）实习期间的食宿和休假安排。（</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）实习报酬及支付方式。（</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）实习期间劳动保护和劳动安全、卫生、职业病危害防护条件。（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）责任保险与伤亡事故处理办法，对不属于保险赔付范围或者超出保险赔付额度部分的约定责任。（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）违约责任。（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）其他事项。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（二）签订顶岗实习协议</a:t>
            </a:r>
          </a:p>
        </p:txBody>
      </p:sp>
    </p:spTree>
    <p:extLst>
      <p:ext uri="{BB962C8B-B14F-4D97-AF65-F5344CB8AC3E}">
        <p14:creationId xmlns:p14="http://schemas.microsoft.com/office/powerpoint/2010/main" val="68337755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职业场域劳动</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384703"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p>
        </p:txBody>
      </p:sp>
      <p:sp>
        <p:nvSpPr>
          <p:cNvPr id="18" name="文本框 17"/>
          <p:cNvSpPr txBox="1"/>
          <p:nvPr/>
        </p:nvSpPr>
        <p:spPr>
          <a:xfrm>
            <a:off x="1499236" y="2397489"/>
            <a:ext cx="8824636"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签订顶岗实习协议的注意事项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签订顶岗实习协议前，学生要仔细阅读所拿到的顶岗实习协议，逐项审查以下内容：</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）顶岗实习单位的基本信息是否与之前所了解的一致，单位的法定代表人或指定负责人是否是有效主体。</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）实习时间和内容是否与学校的安排一致，实习地点是否与之前所商议的一致，实习期间的食宿安排是否合理。</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）协议中约定的实习工作时间和休假安排是否符合相关法律法规的规定。</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）协议中是否明确约定了实习报酬及支付方式。</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）协议中是否明确了工伤、意外伤害等的责任承担方和保险承担方。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（二）签订顶岗实习协议</a:t>
            </a:r>
          </a:p>
        </p:txBody>
      </p:sp>
    </p:spTree>
    <p:extLst>
      <p:ext uri="{BB962C8B-B14F-4D97-AF65-F5344CB8AC3E}">
        <p14:creationId xmlns:p14="http://schemas.microsoft.com/office/powerpoint/2010/main" val="368887529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2582332" y="1470303"/>
            <a:ext cx="7078136" cy="1563420"/>
          </a:xfrm>
          <a:prstGeom prst="rect">
            <a:avLst/>
          </a:prstGeom>
          <a:noFill/>
          <a:ln w="28575">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黑体 CN"/>
              <a:ea typeface="微软雅黑" panose="020B0503020204020204" pitchFamily="34" charset="-122"/>
              <a:sym typeface="思源黑体 CN"/>
            </a:endParaRPr>
          </a:p>
        </p:txBody>
      </p:sp>
      <p:sp>
        <p:nvSpPr>
          <p:cNvPr id="5" name="文本框 4"/>
          <p:cNvSpPr txBox="1"/>
          <p:nvPr/>
        </p:nvSpPr>
        <p:spPr>
          <a:xfrm>
            <a:off x="4368800" y="1310174"/>
            <a:ext cx="3505200" cy="400110"/>
          </a:xfrm>
          <a:prstGeom prst="rect">
            <a:avLst/>
          </a:prstGeom>
          <a:solidFill>
            <a:schemeClr val="tx2">
              <a:lumMod val="75000"/>
            </a:schemeClr>
          </a:solidFill>
        </p:spPr>
        <p:txBody>
          <a:bodyPr wrap="square" rtlCol="0">
            <a:spAutoFit/>
          </a:bodyPr>
          <a:lstStyle/>
          <a:p>
            <a:pPr algn="ctr"/>
            <a:r>
              <a:rPr lang="zh-CN" altLang="en-US" sz="2000">
                <a:solidFill>
                  <a:schemeClr val="bg1"/>
                </a:solidFill>
                <a:latin typeface="思源黑体 CN Heavy" panose="020B0A00000000000000" pitchFamily="34" charset="-122"/>
                <a:ea typeface="思源黑体 CN Heavy" panose="020B0A00000000000000" pitchFamily="34" charset="-122"/>
                <a:sym typeface="思源黑体 CN"/>
              </a:rPr>
              <a:t>劳动教育与工匠精神</a:t>
            </a:r>
            <a:endPar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a:endParaRPr>
          </a:p>
        </p:txBody>
      </p:sp>
      <p:sp>
        <p:nvSpPr>
          <p:cNvPr id="6" name="文本框 5"/>
          <p:cNvSpPr txBox="1"/>
          <p:nvPr/>
        </p:nvSpPr>
        <p:spPr>
          <a:xfrm>
            <a:off x="2751665" y="1710284"/>
            <a:ext cx="6739470" cy="1323439"/>
          </a:xfrm>
          <a:prstGeom prst="rect">
            <a:avLst/>
          </a:prstGeom>
          <a:noFill/>
        </p:spPr>
        <p:txBody>
          <a:bodyPr wrap="square" rtlCol="0">
            <a:spAutoFit/>
          </a:bodyPr>
          <a:lstStyle/>
          <a:p>
            <a:pPr algn="dist"/>
            <a:r>
              <a:rPr lang="en-US" altLang="zh-CN"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THANK YOU</a:t>
            </a:r>
            <a:endPar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5" name="直接连接符 14"/>
          <p:cNvCxnSpPr/>
          <p:nvPr/>
        </p:nvCxnSpPr>
        <p:spPr>
          <a:xfrm>
            <a:off x="3962400" y="3493967"/>
            <a:ext cx="42164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4766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350"/>
                            </p:stCondLst>
                            <p:childTnLst>
                              <p:par>
                                <p:cTn id="14" presetID="21"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576148" y="2233340"/>
            <a:ext cx="9294103" cy="2308324"/>
          </a:xfrm>
          <a:prstGeom prst="rect">
            <a:avLst/>
          </a:prstGeom>
          <a:noFill/>
        </p:spPr>
        <p:txBody>
          <a:bodyPr wrap="square" rtlCol="0">
            <a:spAutoFit/>
          </a:bodyPr>
          <a:lstStyle/>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没有最好，只有更好。“最好”是无止境的，任何时候都要想到“更好”。“没有最好，只有更好”说明了对质量的追求永不知足、永远在改进，永远只认为自己还在路上，离终点还有距离。</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一丝不苟，在细微处用心。诚意之作不是光靠热情就能完成的。工匠有着把工作视为使命的激情，但做事时依靠的是严苛的理性。细节决定成败，细节更能决定有没有耐心、有没有精神。</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精益求精，杜绝“差不多”。在我们的工作中，一定要传承工匠的一丝不苟、追求极致的精神，从思想深处杜绝“差不多”心态，杜绝日常的粗心大意，成为真正合格的工匠。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195201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（三）精益</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5" name="文本框 14"/>
          <p:cNvSpPr txBox="1"/>
          <p:nvPr/>
        </p:nvSpPr>
        <p:spPr>
          <a:xfrm>
            <a:off x="1499235" y="4812720"/>
            <a:ext cx="9294103" cy="1161985"/>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专注就是内心笃定而着眼于细节的耐心、执着、坚持的精神，这是一切“大国工匠”所必须具备的精神特质。工匠精神离不开专注和坚持这两个核心要素。工匠精神是精益求精，慢工出细活，往往需要时间的积累和实践的沉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6" name="文本框 15"/>
          <p:cNvSpPr txBox="1"/>
          <p:nvPr/>
        </p:nvSpPr>
        <p:spPr>
          <a:xfrm>
            <a:off x="1295489" y="453284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（四）专注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410834307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576148" y="2277408"/>
            <a:ext cx="9294103" cy="2308324"/>
          </a:xfrm>
          <a:prstGeom prst="rect">
            <a:avLst/>
          </a:prstGeom>
          <a:noFill/>
        </p:spPr>
        <p:txBody>
          <a:bodyPr wrap="square" rtlCol="0">
            <a:spAutoFit/>
          </a:bodyPr>
          <a:lstStyle/>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的概念。创新是以现有的思维模式提出有别于常规思路的见解为导向，利用现有的知识和物质，在特定的环境中，本着理想化的需要或者为满足社会需求而改进或创造新的事物、方法、元素、路径、环境，并能获得一定有益效果的行为。</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创新的特征。创新既是由人、新成果、实施过程、更高效益四个要素构成的综合过程，也是创新主体为实现某种目的所进行的创造性的活动。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它的主要特征包括以下几个方面：创造性、目的性、价值性、新颖性、风险性。</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1996078"/>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（五）创新</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1166" y="4709724"/>
            <a:ext cx="2039085" cy="1359390"/>
          </a:xfrm>
          <a:prstGeom prst="rect">
            <a:avLst/>
          </a:prstGeom>
        </p:spPr>
      </p:pic>
    </p:spTree>
    <p:extLst>
      <p:ext uri="{BB962C8B-B14F-4D97-AF65-F5344CB8AC3E}">
        <p14:creationId xmlns:p14="http://schemas.microsoft.com/office/powerpoint/2010/main" val="225268970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ctr"/>
        </a:blipFill>
        <a:effectLst/>
      </p:bgPr>
    </p:bg>
    <p:spTree>
      <p:nvGrpSpPr>
        <p:cNvPr id="1" name=""/>
        <p:cNvGrpSpPr/>
        <p:nvPr/>
      </p:nvGrpSpPr>
      <p:grpSpPr>
        <a:xfrm>
          <a:off x="0" y="0"/>
          <a:ext cx="0" cy="0"/>
          <a:chOff x="0" y="0"/>
          <a:chExt cx="0" cy="0"/>
        </a:xfrm>
      </p:grpSpPr>
      <p:grpSp>
        <p:nvGrpSpPr>
          <p:cNvPr id="8" name="组合 7"/>
          <p:cNvGrpSpPr/>
          <p:nvPr/>
        </p:nvGrpSpPr>
        <p:grpSpPr>
          <a:xfrm>
            <a:off x="1767416" y="2451099"/>
            <a:ext cx="2235200" cy="1754917"/>
            <a:chOff x="7315200" y="596900"/>
            <a:chExt cx="2692400" cy="1754917"/>
          </a:xfrm>
        </p:grpSpPr>
        <p:sp>
          <p:nvSpPr>
            <p:cNvPr id="6" name="文本框 5"/>
            <p:cNvSpPr txBox="1"/>
            <p:nvPr/>
          </p:nvSpPr>
          <p:spPr>
            <a:xfrm>
              <a:off x="7315200" y="596900"/>
              <a:ext cx="2692400" cy="1323439"/>
            </a:xfrm>
            <a:prstGeom prst="rect">
              <a:avLst/>
            </a:prstGeom>
            <a:noFill/>
          </p:spPr>
          <p:txBody>
            <a:bodyPr wrap="square" rtlCol="0">
              <a:spAutoFit/>
            </a:bodyPr>
            <a:lstStyle/>
            <a:p>
              <a:pPr algn="dist"/>
              <a:r>
                <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目录</a:t>
              </a:r>
            </a:p>
          </p:txBody>
        </p:sp>
        <p:sp>
          <p:nvSpPr>
            <p:cNvPr id="7" name="文本框 6"/>
            <p:cNvSpPr txBox="1"/>
            <p:nvPr/>
          </p:nvSpPr>
          <p:spPr>
            <a:xfrm>
              <a:off x="7315200" y="1767042"/>
              <a:ext cx="2692400" cy="584775"/>
            </a:xfrm>
            <a:prstGeom prst="rect">
              <a:avLst/>
            </a:prstGeom>
            <a:noFill/>
          </p:spPr>
          <p:txBody>
            <a:bodyPr wrap="square" rtlCol="0">
              <a:spAutoFit/>
            </a:bodyPr>
            <a:lstStyle/>
            <a:p>
              <a:pPr algn="dist"/>
              <a:r>
                <a:rPr lang="en-US" altLang="zh-CN"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CONTENT</a:t>
              </a:r>
              <a:endParaRPr lang="zh-CN" altLang="en-US"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nvGrpSpPr>
          <p:cNvPr id="24" name="组合 23"/>
          <p:cNvGrpSpPr/>
          <p:nvPr/>
        </p:nvGrpSpPr>
        <p:grpSpPr>
          <a:xfrm>
            <a:off x="5380567" y="2168350"/>
            <a:ext cx="3852334" cy="646331"/>
            <a:chOff x="6849818" y="2277105"/>
            <a:chExt cx="3403316" cy="646331"/>
          </a:xfrm>
        </p:grpSpPr>
        <p:sp>
          <p:nvSpPr>
            <p:cNvPr id="25" name="矩形 24"/>
            <p:cNvSpPr/>
            <p:nvPr/>
          </p:nvSpPr>
          <p:spPr>
            <a:xfrm>
              <a:off x="6853766" y="2329338"/>
              <a:ext cx="672976"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26" name="组合 25"/>
            <p:cNvGrpSpPr/>
            <p:nvPr/>
          </p:nvGrpSpPr>
          <p:grpSpPr>
            <a:xfrm>
              <a:off x="6849818" y="2277105"/>
              <a:ext cx="3403316" cy="646331"/>
              <a:chOff x="6849818" y="2277105"/>
              <a:chExt cx="3403316" cy="646331"/>
            </a:xfrm>
          </p:grpSpPr>
          <p:sp>
            <p:nvSpPr>
              <p:cNvPr id="27" name="文本框 26"/>
              <p:cNvSpPr txBox="1"/>
              <p:nvPr/>
            </p:nvSpPr>
            <p:spPr>
              <a:xfrm>
                <a:off x="6849818" y="2277105"/>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01</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28" name="文本框 27"/>
              <p:cNvSpPr txBox="1"/>
              <p:nvPr/>
            </p:nvSpPr>
            <p:spPr>
              <a:xfrm>
                <a:off x="7620001" y="2415604"/>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劳动教育与工匠精神概述</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29" name="组合 28"/>
          <p:cNvGrpSpPr/>
          <p:nvPr/>
        </p:nvGrpSpPr>
        <p:grpSpPr>
          <a:xfrm>
            <a:off x="5346700" y="3049109"/>
            <a:ext cx="3538797" cy="646331"/>
            <a:chOff x="6819900" y="2264406"/>
            <a:chExt cx="3538797" cy="646331"/>
          </a:xfrm>
        </p:grpSpPr>
        <p:sp>
          <p:nvSpPr>
            <p:cNvPr id="30" name="矩形 29"/>
            <p:cNvSpPr/>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1" name="组合 30"/>
            <p:cNvGrpSpPr/>
            <p:nvPr/>
          </p:nvGrpSpPr>
          <p:grpSpPr>
            <a:xfrm>
              <a:off x="6819900" y="2264406"/>
              <a:ext cx="3538797" cy="646331"/>
              <a:chOff x="6819900" y="2264406"/>
              <a:chExt cx="3538797" cy="646331"/>
            </a:xfrm>
          </p:grpSpPr>
          <p:sp>
            <p:nvSpPr>
              <p:cNvPr id="32" name="文本框 31"/>
              <p:cNvSpPr txBox="1"/>
              <p:nvPr/>
            </p:nvSpPr>
            <p:spPr>
              <a:xfrm>
                <a:off x="6819900" y="2264406"/>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02</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3" name="文本框 32"/>
              <p:cNvSpPr txBox="1"/>
              <p:nvPr/>
            </p:nvSpPr>
            <p:spPr>
              <a:xfrm>
                <a:off x="7725564" y="2402905"/>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劳动与劳动素养</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4" name="组合 33"/>
          <p:cNvGrpSpPr/>
          <p:nvPr/>
        </p:nvGrpSpPr>
        <p:grpSpPr>
          <a:xfrm>
            <a:off x="5346700" y="3882851"/>
            <a:ext cx="3538797" cy="646331"/>
            <a:chOff x="6819900" y="2264406"/>
            <a:chExt cx="3538797" cy="646331"/>
          </a:xfrm>
        </p:grpSpPr>
        <p:sp>
          <p:nvSpPr>
            <p:cNvPr id="35" name="矩形 34"/>
            <p:cNvSpPr/>
            <p:nvPr/>
          </p:nvSpPr>
          <p:spPr>
            <a:xfrm>
              <a:off x="6853766" y="2329338"/>
              <a:ext cx="766234"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6" name="组合 35"/>
            <p:cNvGrpSpPr/>
            <p:nvPr/>
          </p:nvGrpSpPr>
          <p:grpSpPr>
            <a:xfrm>
              <a:off x="6819900" y="2264406"/>
              <a:ext cx="3538797" cy="646331"/>
              <a:chOff x="6819900" y="2264406"/>
              <a:chExt cx="3538797" cy="646331"/>
            </a:xfrm>
          </p:grpSpPr>
          <p:sp>
            <p:nvSpPr>
              <p:cNvPr id="37" name="文本框 36"/>
              <p:cNvSpPr txBox="1"/>
              <p:nvPr/>
            </p:nvSpPr>
            <p:spPr>
              <a:xfrm>
                <a:off x="6819900" y="2264406"/>
                <a:ext cx="800100" cy="646331"/>
              </a:xfrm>
              <a:prstGeom prst="rect">
                <a:avLst/>
              </a:prstGeom>
              <a:noFill/>
            </p:spPr>
            <p:txBody>
              <a:bodyPr wrap="square" rtlCol="0">
                <a:spAutoFit/>
              </a:bodyPr>
              <a:lstStyle/>
              <a:p>
                <a:r>
                  <a:rPr lang="en-US" altLang="zh-CN"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03</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8" name="文本框 37"/>
              <p:cNvSpPr txBox="1"/>
              <p:nvPr/>
            </p:nvSpPr>
            <p:spPr>
              <a:xfrm>
                <a:off x="7725564" y="2402905"/>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劳动价值观与劳动精神</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9" name="组合 38"/>
          <p:cNvGrpSpPr/>
          <p:nvPr/>
        </p:nvGrpSpPr>
        <p:grpSpPr>
          <a:xfrm>
            <a:off x="5346700" y="4776309"/>
            <a:ext cx="3572662" cy="646331"/>
            <a:chOff x="6819900" y="2264406"/>
            <a:chExt cx="3572662" cy="646331"/>
          </a:xfrm>
        </p:grpSpPr>
        <p:sp>
          <p:nvSpPr>
            <p:cNvPr id="40" name="矩形 39"/>
            <p:cNvSpPr/>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41" name="组合 40"/>
            <p:cNvGrpSpPr/>
            <p:nvPr/>
          </p:nvGrpSpPr>
          <p:grpSpPr>
            <a:xfrm>
              <a:off x="6819900" y="2264406"/>
              <a:ext cx="3572662" cy="646331"/>
              <a:chOff x="6819900" y="2264406"/>
              <a:chExt cx="3572662" cy="646331"/>
            </a:xfrm>
          </p:grpSpPr>
          <p:sp>
            <p:nvSpPr>
              <p:cNvPr id="42" name="文本框 41"/>
              <p:cNvSpPr txBox="1"/>
              <p:nvPr/>
            </p:nvSpPr>
            <p:spPr>
              <a:xfrm>
                <a:off x="6819900" y="2264406"/>
                <a:ext cx="800100" cy="646331"/>
              </a:xfrm>
              <a:prstGeom prst="rect">
                <a:avLst/>
              </a:prstGeom>
              <a:noFill/>
            </p:spPr>
            <p:txBody>
              <a:bodyPr wrap="square" rtlCol="0">
                <a:spAutoFit/>
              </a:bodyPr>
              <a:lstStyle/>
              <a:p>
                <a:r>
                  <a:rPr lang="en-US" altLang="zh-CN"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04</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43" name="文本框 42"/>
              <p:cNvSpPr txBox="1"/>
              <p:nvPr/>
            </p:nvSpPr>
            <p:spPr>
              <a:xfrm>
                <a:off x="7759429" y="2402905"/>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工匠与工匠精神</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pic>
        <p:nvPicPr>
          <p:cNvPr id="44" name="图片 43">
            <a:extLst>
              <a:ext uri="{FF2B5EF4-FFF2-40B4-BE49-F238E27FC236}">
                <a16:creationId xmlns:a16="http://schemas.microsoft.com/office/drawing/2014/main" id="{BBFF2C13-26F8-451D-925C-B19C7C39FA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5320" y="4776309"/>
            <a:ext cx="2205869" cy="2420882"/>
          </a:xfrm>
          <a:prstGeom prst="rect">
            <a:avLst/>
          </a:prstGeom>
        </p:spPr>
      </p:pic>
    </p:spTree>
    <p:extLst>
      <p:ext uri="{BB962C8B-B14F-4D97-AF65-F5344CB8AC3E}">
        <p14:creationId xmlns:p14="http://schemas.microsoft.com/office/powerpoint/2010/main" val="349738906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300"/>
                                        <p:tgtEl>
                                          <p:spTgt spid="24"/>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300"/>
                                        <p:tgtEl>
                                          <p:spTgt spid="29"/>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300"/>
                                        <p:tgtEl>
                                          <p:spTgt spid="34"/>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300"/>
                                        <p:tgtEl>
                                          <p:spTgt spid="39"/>
                                        </p:tgtEl>
                                      </p:cBhvr>
                                    </p:animEffect>
                                  </p:childTnLst>
                                </p:cTn>
                              </p:par>
                              <p:par>
                                <p:cTn id="24" presetID="22" presetClass="entr" presetSubtype="4"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572024"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三、新时代工匠精神的现实意义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92653"/>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发展方式转变是中国经济新常态的基本要求，在这个过程中，实现发展方式由粗放向集约转型，需要追求完美、耐心专注、一丝不苟和不走捷径的工匠精神来引领。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（一）发展方式向集约式转型需要工匠精神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628084"/>
            <a:ext cx="9294103" cy="1161985"/>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经济需要以工匠精神内化的追求卓越、不断精进的品质来引领高端制造业和现代服务业的发展，淘汰粗制滥造的落后产业和“僵尸企业”，加快产业转型升级；需要工匠精神引领企业精致化生产和精细化管理，进而推动产业在全球价值链分工体系中迈向中高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289530"/>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（二）产业结构向中高端迈进需要工匠精神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217196098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572024"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三、新时代工匠精神的现实意义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31317"/>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是制造业“干中学”实践中的创新，在技术“引进、消化、吸收、再创新”的过程中发挥着重要作用，大批基层技术人员和产业工人既是创新的构思者，也是创新的践行者。工匠精神的不断追求、永不满足的创新精神持续催生着新的技术、新的服务、新的标准和新的品质，直接推动着技术升级、质量升级和产品升级，进而推动经济发展动力向创新驱动转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（三）增长动力向创新驱动转换需要工匠精神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92569"/>
            <a:ext cx="9294103" cy="1531317"/>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国现阶段要优化制度供给，培育新时代的工匠精神。一是要搞好制度顶层设计，实现正式制度与非正式制度的协同。二是优化政府服务，提高政府效能，激发市场活力和社会创造力，利用高效率的制度安排来激发企业和员工追求极致、奋斗创新、尽善尽美的价值取向。三是完善育人用人体制机制，培养一流的工匠队伍。四是优化市场竞争环境，让工匠精神引领创新创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405401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（四）推动供给侧结构性改革需要工匠精神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417957291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191469"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一、劳动教育是培养工匠精神的逻辑起点</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1926372"/>
            <a:ext cx="9294103" cy="3416320"/>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和工匠精神的培育具有共同的价值取向，即都提倡劳动创造价值，追求劳动技能的不断提高。无论是工匠精神还是劳动教育，其常见做法都依赖于劳动者现实生活中的劳动活动。因此，劳动教育是培养工匠精神的逻辑起点。</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的核心和最本质的目标就是帮助学生树立尊重劳动的价值观，引导学生养成良好的劳动习惯。一方面，工匠精神必须在丰富的劳动实践中产生和发展；另一方面，弘扬和培养工匠精神是劳动教育的价值所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来自劳动实践，是劳动实践中敬业精神的升华。劳动教育要培养学生良好的劳动素养和熟练的劳动技能，这也是工匠精神发展的必经阶段。所以说，劳动教育和工匠精神的培育具有共同的价值取向，即提倡劳动创造价值和追求劳动技能的不断提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extLst>
      <p:ext uri="{BB962C8B-B14F-4D97-AF65-F5344CB8AC3E}">
        <p14:creationId xmlns:p14="http://schemas.microsoft.com/office/powerpoint/2010/main" val="325938296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191469"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二、用工匠精神升华劳动教育的价值意义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33133" y="1926372"/>
            <a:ext cx="9330346" cy="3046988"/>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以工匠精神为抓手，切实推进新时代劳动教育，是探索具有中国特色的劳动教育模式的重要举措。</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用工匠精神孵化劳动教育新模式，不能单凭课堂上的说教，更要让学生身体力行地感受劳模的精神。用工匠精神孵化学校教育的新模式，需要请进来，更需要走出去。</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常态化地让劳模与学生之间产生心灵的互动，强化学生的劳动体验，让学生亲历劳动过程，才能提升劳动育人的实效，让劳模工匠这份宝贵的创新、创造精神，勤俭、奋斗、奉献精神，为青少年提升劳动能力、实践能力、创新能力增加动能。</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只有多用工匠精神升华劳动教育的真正价值，才能更好地激励青少年自觉弘扬工匠精神，以劳动为荣，让工匠精神成为立德树人的重要教育载体，夯实青少年的劳动素养，建设更美的新时代。</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extLst>
      <p:ext uri="{BB962C8B-B14F-4D97-AF65-F5344CB8AC3E}">
        <p14:creationId xmlns:p14="http://schemas.microsoft.com/office/powerpoint/2010/main" val="101421555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191469"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三、工匠精神融入劳动教育的途径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69660"/>
          </a:xfrm>
          <a:prstGeom prst="rect">
            <a:avLst/>
          </a:prstGeom>
          <a:noFill/>
        </p:spPr>
        <p:txBody>
          <a:bodyPr wrap="square" rtlCol="0">
            <a:spAutoFit/>
          </a:bodyPr>
          <a:lstStyle/>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注重学校环境氛围的创设。职业院校可以创设一种能促进工匠精神融入劳动教育的环境，如标识、公告、课堂口号、黑板报等，并将具体的劳动精神融入学校的环境建设。</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更新劳动教育的理念。劳动教育的内容主要集中在加强学生的劳动意识、塑造劳动价值和提高综合劳动能力上。</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（一）将工匠精神融入劳动思想观念的教育过程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36457"/>
            <a:ext cx="9294103" cy="1938992"/>
          </a:xfrm>
          <a:prstGeom prst="rect">
            <a:avLst/>
          </a:prstGeom>
          <a:noFill/>
        </p:spPr>
        <p:txBody>
          <a:bodyPr wrap="square" rtlCol="0">
            <a:spAutoFit/>
          </a:bodyPr>
          <a:lstStyle/>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形成相应的理论课程体系。要求专业课程的教学考虑到专业和专业特点，并在专业课程的目标、过程和评估中渗透工匠精神，以高标准的专业技术作为人才的培养目标，将劳动精神的培养纳入教学体系的构建，形成相应的理论课程体系。</a:t>
            </a: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加强师资队伍建设。教师可以通过培训、企业顶岗实践等方式，提高学生自身对劳动精神的敬畏，在教学各环节进行劳动意识和劳动精神的传递。</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（二）将工匠精神融入劳动技术知识的教育过程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02166997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191469"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三、工匠精神融入劳动教育的途径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80397"/>
            <a:ext cx="9294103" cy="2308324"/>
          </a:xfrm>
          <a:prstGeom prst="rect">
            <a:avLst/>
          </a:prstGeom>
          <a:noFill/>
        </p:spPr>
        <p:txBody>
          <a:bodyPr wrap="square" rtlCol="0">
            <a:spAutoFit/>
          </a:bodyPr>
          <a:lstStyle/>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构建劳动实践模式。劳动教育的内容主要集中在加强学生的劳动意识、塑造劳动价值、提高综合劳动能力等方面。劳动教育是一种不能脱离实践的教育活动，具有实践性和操作性。</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建立学生劳动实践训练基地。将工匠精神融入劳动技能教育需建立学生劳动实践培训基地。以校企合作、生产与教育相结合为平台，以现代学徒制培训模式为载体，加强工匠精神的培养，让学生在实训工厂或实习企业中接受进一步的实践教育和体验式教育，真实感受企业的职业文化，培养精湛的工艺、卓越的工匠风格，培养吃苦耐劳、持之以恒的精神，培育工匠精神所需的技术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41843"/>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（三）将工匠精神融入劳动技能教育的过程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20478185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86198"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02</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872098"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劳动与劳动素养</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872098" y="3254556"/>
            <a:ext cx="5015397" cy="1754326"/>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第一节 劳动的概念及内涵 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第二节 劳动的属性与类型 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第三节 劳动能力及其形成 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第四节 劳动素养及其评价</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935588"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3386197"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351189920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唯物史观揭示了劳动是人类社会产生的基础和前提。劳动把人与动物区别开来，把人从自然界中提出来。劳动是人类所特有的一种能动的改造世界的实践活动。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劳动是人类改造客观世界和主观世界的基础，劳动创造财富、创造价值。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劳动是人类所特有的为满足自身的物质和精神需要，有目的地调整和控制人和自然界之间的物质变换过程的一种改变自然物的社会实践活动。</a:t>
            </a: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所谓劳动是指人们运用一定的生产工具，作用于劳动对象，创造物质财富和精神财富的有目的的活动。劳动是人类社会存在和发展最基本的条件，劳动在人类形成过程中起了决定性的作用。</a:t>
            </a:r>
          </a:p>
        </p:txBody>
      </p:sp>
    </p:spTree>
    <p:extLst>
      <p:ext uri="{BB962C8B-B14F-4D97-AF65-F5344CB8AC3E}">
        <p14:creationId xmlns:p14="http://schemas.microsoft.com/office/powerpoint/2010/main" val="406471559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二、劳动概念的内涵和外延</a:t>
            </a:r>
          </a:p>
        </p:txBody>
      </p:sp>
      <p:sp>
        <p:nvSpPr>
          <p:cNvPr id="18" name="文本框 17"/>
          <p:cNvSpPr txBox="1"/>
          <p:nvPr/>
        </p:nvSpPr>
        <p:spPr>
          <a:xfrm>
            <a:off x="1448948" y="3046418"/>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一般来说，劳动可分为脑力劳动和体力劳动两大类。劳动的成果是创造的物质财富和精神财富，所以，体力劳动与脑力劳动统一在人的生产实践过程中，两者相互渗透，并没有完全的分割界限。</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劳动精神作为一种意识活动，会反作用于劳动实践过程。一方面，劳动精神会激发人们投身劳动的热情；另一方面，在劳动精神的作用下，人们将克服劳动中的困难，培养不怕辛苦、敢为人先的毅力和品质。</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（一）劳动的内涵</a:t>
            </a:r>
          </a:p>
        </p:txBody>
      </p:sp>
    </p:spTree>
    <p:extLst>
      <p:ext uri="{BB962C8B-B14F-4D97-AF65-F5344CB8AC3E}">
        <p14:creationId xmlns:p14="http://schemas.microsoft.com/office/powerpoint/2010/main" val="185272994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二、劳动概念的内涵和外延</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劳动的外延是人类实践活动的一种特殊形式，多指创造物质财富和精神财富的活动。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当今的知识经济时代与马克思所处的时代相比，劳动无论在内容和结构形式上都发生了重大变化，劳动的各个对象的性质也相应地扩展和改变。</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劳动形式的单一性和多样性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劳动范围的区域性和全球性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劳动要素的整体性和分离性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劳动本质具有稳定性和发展性</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（二）劳动的外延</a:t>
            </a:r>
          </a:p>
        </p:txBody>
      </p:sp>
    </p:spTree>
    <p:extLst>
      <p:ext uri="{BB962C8B-B14F-4D97-AF65-F5344CB8AC3E}">
        <p14:creationId xmlns:p14="http://schemas.microsoft.com/office/powerpoint/2010/main" val="147420881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7416" y="2451099"/>
            <a:ext cx="2235200" cy="1754917"/>
            <a:chOff x="7315200" y="596900"/>
            <a:chExt cx="2692400" cy="1754917"/>
          </a:xfrm>
        </p:grpSpPr>
        <p:sp>
          <p:nvSpPr>
            <p:cNvPr id="6" name="文本框 5"/>
            <p:cNvSpPr txBox="1"/>
            <p:nvPr/>
          </p:nvSpPr>
          <p:spPr>
            <a:xfrm>
              <a:off x="7315200" y="596900"/>
              <a:ext cx="2692400" cy="1323439"/>
            </a:xfrm>
            <a:prstGeom prst="rect">
              <a:avLst/>
            </a:prstGeom>
            <a:noFill/>
          </p:spPr>
          <p:txBody>
            <a:bodyPr wrap="square" rtlCol="0">
              <a:spAutoFit/>
            </a:bodyPr>
            <a:lstStyle/>
            <a:p>
              <a:pPr algn="dist"/>
              <a:r>
                <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目录</a:t>
              </a:r>
            </a:p>
          </p:txBody>
        </p:sp>
        <p:sp>
          <p:nvSpPr>
            <p:cNvPr id="7" name="文本框 6"/>
            <p:cNvSpPr txBox="1"/>
            <p:nvPr/>
          </p:nvSpPr>
          <p:spPr>
            <a:xfrm>
              <a:off x="7315200" y="1767042"/>
              <a:ext cx="2692400" cy="584775"/>
            </a:xfrm>
            <a:prstGeom prst="rect">
              <a:avLst/>
            </a:prstGeom>
            <a:noFill/>
          </p:spPr>
          <p:txBody>
            <a:bodyPr wrap="square" rtlCol="0">
              <a:spAutoFit/>
            </a:bodyPr>
            <a:lstStyle/>
            <a:p>
              <a:pPr algn="dist"/>
              <a:r>
                <a:rPr lang="en-US" altLang="zh-CN"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CONTENT</a:t>
              </a:r>
              <a:endParaRPr lang="zh-CN" altLang="en-US"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nvGrpSpPr>
          <p:cNvPr id="24" name="组合 23"/>
          <p:cNvGrpSpPr/>
          <p:nvPr/>
        </p:nvGrpSpPr>
        <p:grpSpPr>
          <a:xfrm>
            <a:off x="5380567" y="2168350"/>
            <a:ext cx="3852334" cy="646331"/>
            <a:chOff x="6849818" y="2277105"/>
            <a:chExt cx="3403316" cy="646331"/>
          </a:xfrm>
        </p:grpSpPr>
        <p:sp>
          <p:nvSpPr>
            <p:cNvPr id="25" name="矩形 24"/>
            <p:cNvSpPr/>
            <p:nvPr/>
          </p:nvSpPr>
          <p:spPr>
            <a:xfrm>
              <a:off x="6853766" y="2329338"/>
              <a:ext cx="672976"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26" name="组合 25"/>
            <p:cNvGrpSpPr/>
            <p:nvPr/>
          </p:nvGrpSpPr>
          <p:grpSpPr>
            <a:xfrm>
              <a:off x="6849818" y="2277105"/>
              <a:ext cx="3403316" cy="646331"/>
              <a:chOff x="6849818" y="2277105"/>
              <a:chExt cx="3403316" cy="646331"/>
            </a:xfrm>
          </p:grpSpPr>
          <p:sp>
            <p:nvSpPr>
              <p:cNvPr id="27" name="文本框 26"/>
              <p:cNvSpPr txBox="1"/>
              <p:nvPr/>
            </p:nvSpPr>
            <p:spPr>
              <a:xfrm>
                <a:off x="6849818" y="2277105"/>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05</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28" name="文本框 27"/>
              <p:cNvSpPr txBox="1"/>
              <p:nvPr/>
            </p:nvSpPr>
            <p:spPr>
              <a:xfrm>
                <a:off x="7620001" y="2415604"/>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劳动教育的实施</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29" name="组合 28"/>
          <p:cNvGrpSpPr/>
          <p:nvPr/>
        </p:nvGrpSpPr>
        <p:grpSpPr>
          <a:xfrm>
            <a:off x="5346700" y="3049109"/>
            <a:ext cx="3538797" cy="646331"/>
            <a:chOff x="6819900" y="2264406"/>
            <a:chExt cx="3538797" cy="646331"/>
          </a:xfrm>
        </p:grpSpPr>
        <p:sp>
          <p:nvSpPr>
            <p:cNvPr id="30" name="矩形 29"/>
            <p:cNvSpPr/>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1" name="组合 30"/>
            <p:cNvGrpSpPr/>
            <p:nvPr/>
          </p:nvGrpSpPr>
          <p:grpSpPr>
            <a:xfrm>
              <a:off x="6819900" y="2264406"/>
              <a:ext cx="3538797" cy="646331"/>
              <a:chOff x="6819900" y="2264406"/>
              <a:chExt cx="3538797" cy="646331"/>
            </a:xfrm>
          </p:grpSpPr>
          <p:sp>
            <p:nvSpPr>
              <p:cNvPr id="32" name="文本框 31"/>
              <p:cNvSpPr txBox="1"/>
              <p:nvPr/>
            </p:nvSpPr>
            <p:spPr>
              <a:xfrm>
                <a:off x="6819900" y="2264406"/>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06</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3" name="文本框 32"/>
              <p:cNvSpPr txBox="1"/>
              <p:nvPr/>
            </p:nvSpPr>
            <p:spPr>
              <a:xfrm>
                <a:off x="7725564" y="2402905"/>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工匠精神培育的实施</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4" name="组合 33"/>
          <p:cNvGrpSpPr/>
          <p:nvPr/>
        </p:nvGrpSpPr>
        <p:grpSpPr>
          <a:xfrm>
            <a:off x="5346700" y="3882851"/>
            <a:ext cx="4851400" cy="646331"/>
            <a:chOff x="6819900" y="2264406"/>
            <a:chExt cx="4851400" cy="646331"/>
          </a:xfrm>
        </p:grpSpPr>
        <p:sp>
          <p:nvSpPr>
            <p:cNvPr id="35" name="矩形 34"/>
            <p:cNvSpPr/>
            <p:nvPr/>
          </p:nvSpPr>
          <p:spPr>
            <a:xfrm>
              <a:off x="6853766" y="2329338"/>
              <a:ext cx="766234"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6" name="组合 35"/>
            <p:cNvGrpSpPr/>
            <p:nvPr/>
          </p:nvGrpSpPr>
          <p:grpSpPr>
            <a:xfrm>
              <a:off x="6819900" y="2264406"/>
              <a:ext cx="4851400" cy="646331"/>
              <a:chOff x="6819900" y="2264406"/>
              <a:chExt cx="4851400" cy="646331"/>
            </a:xfrm>
          </p:grpSpPr>
          <p:sp>
            <p:nvSpPr>
              <p:cNvPr id="37" name="文本框 36"/>
              <p:cNvSpPr txBox="1"/>
              <p:nvPr/>
            </p:nvSpPr>
            <p:spPr>
              <a:xfrm>
                <a:off x="6819900" y="2264406"/>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07</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8" name="文本框 37"/>
              <p:cNvSpPr txBox="1"/>
              <p:nvPr/>
            </p:nvSpPr>
            <p:spPr>
              <a:xfrm>
                <a:off x="7725564" y="2402905"/>
                <a:ext cx="3945736"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劳动教育和工匠精神培养实践及案例</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pic>
        <p:nvPicPr>
          <p:cNvPr id="51" name="图片 50">
            <a:extLst>
              <a:ext uri="{FF2B5EF4-FFF2-40B4-BE49-F238E27FC236}">
                <a16:creationId xmlns:a16="http://schemas.microsoft.com/office/drawing/2014/main" id="{BBFF2C13-26F8-451D-925C-B19C7C39F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5320" y="4776309"/>
            <a:ext cx="2205869" cy="2420882"/>
          </a:xfrm>
          <a:prstGeom prst="rect">
            <a:avLst/>
          </a:prstGeom>
        </p:spPr>
      </p:pic>
    </p:spTree>
    <p:extLst>
      <p:ext uri="{BB962C8B-B14F-4D97-AF65-F5344CB8AC3E}">
        <p14:creationId xmlns:p14="http://schemas.microsoft.com/office/powerpoint/2010/main" val="312753508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300"/>
                                        <p:tgtEl>
                                          <p:spTgt spid="24"/>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300"/>
                                        <p:tgtEl>
                                          <p:spTgt spid="29"/>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300"/>
                                        <p:tgtEl>
                                          <p:spTgt spid="34"/>
                                        </p:tgtEl>
                                      </p:cBhvr>
                                    </p:animEffect>
                                  </p:childTnLst>
                                </p:cTn>
                              </p:par>
                              <p:par>
                                <p:cTn id="20" presetID="22" presetClass="entr" presetSubtype="4"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1007439"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三、劳动与人类的关系</a:t>
            </a:r>
          </a:p>
        </p:txBody>
      </p:sp>
      <p:sp>
        <p:nvSpPr>
          <p:cNvPr id="18" name="文本框 17"/>
          <p:cNvSpPr txBox="1"/>
          <p:nvPr/>
        </p:nvSpPr>
        <p:spPr>
          <a:xfrm>
            <a:off x="1499235" y="2156697"/>
            <a:ext cx="9294103" cy="78752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正是劳动彻底将人与猿区别开来。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劳动是人类赖以生存、发展的决定力量。</a:t>
            </a: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在马克思看来，劳动是“一切历史的基本条件”，有了人类的劳动，有了满足人类生存必需的前提，才产生了生活和历史。</a:t>
            </a:r>
          </a:p>
        </p:txBody>
      </p:sp>
      <p:sp>
        <p:nvSpPr>
          <p:cNvPr id="13" name="文本框 12">
            <a:extLst>
              <a:ext uri="{FF2B5EF4-FFF2-40B4-BE49-F238E27FC236}">
                <a16:creationId xmlns:a16="http://schemas.microsoft.com/office/drawing/2014/main" id="{E3DF45F4-57A8-4D47-B86E-35E69FEB5611}"/>
              </a:ext>
            </a:extLst>
          </p:cNvPr>
          <p:cNvSpPr txBox="1"/>
          <p:nvPr/>
        </p:nvSpPr>
        <p:spPr>
          <a:xfrm>
            <a:off x="1007439" y="3455672"/>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四、劳动与社会发展的关系</a:t>
            </a:r>
          </a:p>
        </p:txBody>
      </p:sp>
    </p:spTree>
    <p:extLst>
      <p:ext uri="{BB962C8B-B14F-4D97-AF65-F5344CB8AC3E}">
        <p14:creationId xmlns:p14="http://schemas.microsoft.com/office/powerpoint/2010/main" val="16179050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一、劳动的属性</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人的劳动和动物的本能活动最不同的地方在于人的劳动是由自觉意识支配的、能动的和具有一定目的的活动。</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（一）人类专属性</a:t>
            </a:r>
          </a:p>
        </p:txBody>
      </p:sp>
      <p:sp>
        <p:nvSpPr>
          <p:cNvPr id="11" name="文本框 10"/>
          <p:cNvSpPr txBox="1"/>
          <p:nvPr/>
        </p:nvSpPr>
        <p:spPr>
          <a:xfrm>
            <a:off x="1499235" y="3776018"/>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人类在劳动时不仅知道为什么去做，怎样去做，而且知道将会做成怎样，这些就是人类劳动和动物本能活动之间的本质区别。劳动具有自觉意识和能动性，是有目的的活动。</a:t>
            </a:r>
          </a:p>
        </p:txBody>
      </p:sp>
      <p:sp>
        <p:nvSpPr>
          <p:cNvPr id="12" name="文本框 11"/>
          <p:cNvSpPr txBox="1"/>
          <p:nvPr/>
        </p:nvSpPr>
        <p:spPr>
          <a:xfrm>
            <a:off x="1295489" y="3354289"/>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（二）自觉意识和能动性</a:t>
            </a:r>
          </a:p>
        </p:txBody>
      </p:sp>
      <p:sp>
        <p:nvSpPr>
          <p:cNvPr id="13" name="文本框 12">
            <a:extLst>
              <a:ext uri="{FF2B5EF4-FFF2-40B4-BE49-F238E27FC236}">
                <a16:creationId xmlns:a16="http://schemas.microsoft.com/office/drawing/2014/main" id="{E5C7626F-9C77-43BD-8C3F-6C383D6A044B}"/>
              </a:ext>
            </a:extLst>
          </p:cNvPr>
          <p:cNvSpPr txBox="1"/>
          <p:nvPr/>
        </p:nvSpPr>
        <p:spPr>
          <a:xfrm>
            <a:off x="1448948" y="5300960"/>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有自觉意识和能动性的活动并不都是劳动。在人的活动中，只有那些能够创造出物质财富和精神财富的创造性活动，才能称之为劳动。</a:t>
            </a:r>
          </a:p>
        </p:txBody>
      </p:sp>
      <p:sp>
        <p:nvSpPr>
          <p:cNvPr id="14" name="文本框 13">
            <a:extLst>
              <a:ext uri="{FF2B5EF4-FFF2-40B4-BE49-F238E27FC236}">
                <a16:creationId xmlns:a16="http://schemas.microsoft.com/office/drawing/2014/main" id="{0460E47F-EEB7-46EF-A929-5880F0BE6548}"/>
              </a:ext>
            </a:extLst>
          </p:cNvPr>
          <p:cNvSpPr txBox="1"/>
          <p:nvPr/>
        </p:nvSpPr>
        <p:spPr>
          <a:xfrm>
            <a:off x="1245202" y="487923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（三）劳动的创造性</a:t>
            </a:r>
          </a:p>
        </p:txBody>
      </p:sp>
    </p:spTree>
    <p:extLst>
      <p:ext uri="{BB962C8B-B14F-4D97-AF65-F5344CB8AC3E}">
        <p14:creationId xmlns:p14="http://schemas.microsoft.com/office/powerpoint/2010/main" val="233253905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二、深刻理解劳动的属性</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一个付出的过程，其通常表现是劳动者为他人办事，从中可能会有物质或精神的回报。但这些回报不应是劳动付出的前提，而只是一种激励。对于当事人来说，劳动的意愿与体会是多样的，劳动教育的成果常常反映为青少年劳动时乐于付出、甘于付出或是被迫付出的体验与态度。</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（一）劳动是一个付出的过程</a:t>
            </a:r>
          </a:p>
        </p:txBody>
      </p:sp>
      <p:sp>
        <p:nvSpPr>
          <p:cNvPr id="13" name="文本框 12">
            <a:extLst>
              <a:ext uri="{FF2B5EF4-FFF2-40B4-BE49-F238E27FC236}">
                <a16:creationId xmlns:a16="http://schemas.microsoft.com/office/drawing/2014/main" id="{E5C7626F-9C77-43BD-8C3F-6C383D6A044B}"/>
              </a:ext>
            </a:extLst>
          </p:cNvPr>
          <p:cNvSpPr txBox="1"/>
          <p:nvPr/>
        </p:nvSpPr>
        <p:spPr>
          <a:xfrm>
            <a:off x="1499235" y="4314627"/>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人的学习方式有很多，如听中学、看中学、讨论中学、实践中学</a:t>
            </a:r>
            <a:r>
              <a:rPr lang="en-US" altLang="zh-CN" sz="1600" dirty="0">
                <a:solidFill>
                  <a:schemeClr val="tx2">
                    <a:lumMod val="75000"/>
                  </a:schemeClr>
                </a:solidFill>
                <a:latin typeface="楷体" panose="02010609060101010101" pitchFamily="49" charset="-122"/>
                <a:ea typeface="楷体" panose="02010609060101010101" pitchFamily="49"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个健全的人，往往具备多种学习方式，并经历着多样的学习过程。劳动是人们亲历亲为的动手实践过程，因而劳动技能是劳动教育的当然目标。劳动又是对青少年生活态度的影响过程，促使青少年形成积极、负责、务实等良好品质。</a:t>
            </a:r>
          </a:p>
        </p:txBody>
      </p:sp>
      <p:sp>
        <p:nvSpPr>
          <p:cNvPr id="14" name="文本框 13">
            <a:extLst>
              <a:ext uri="{FF2B5EF4-FFF2-40B4-BE49-F238E27FC236}">
                <a16:creationId xmlns:a16="http://schemas.microsoft.com/office/drawing/2014/main" id="{0460E47F-EEB7-46EF-A929-5880F0BE6548}"/>
              </a:ext>
            </a:extLst>
          </p:cNvPr>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（二）劳动是一个实践的过程</a:t>
            </a:r>
          </a:p>
        </p:txBody>
      </p:sp>
    </p:spTree>
    <p:extLst>
      <p:ext uri="{BB962C8B-B14F-4D97-AF65-F5344CB8AC3E}">
        <p14:creationId xmlns:p14="http://schemas.microsoft.com/office/powerpoint/2010/main" val="285879234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二、深刻理解劳动的属性</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劳动的情境必然是真实的，劳动者所面对的是真实情境的任务。它将考验劳动者理解任务要求、综合运用个人知能、探索解决问题的能力。</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（三）劳动是面向真实问题的探索活动</a:t>
            </a:r>
          </a:p>
        </p:txBody>
      </p:sp>
      <p:sp>
        <p:nvSpPr>
          <p:cNvPr id="13" name="文本框 12">
            <a:extLst>
              <a:ext uri="{FF2B5EF4-FFF2-40B4-BE49-F238E27FC236}">
                <a16:creationId xmlns:a16="http://schemas.microsoft.com/office/drawing/2014/main" id="{E5C7626F-9C77-43BD-8C3F-6C383D6A044B}"/>
              </a:ext>
            </a:extLst>
          </p:cNvPr>
          <p:cNvSpPr txBox="1"/>
          <p:nvPr/>
        </p:nvSpPr>
        <p:spPr>
          <a:xfrm>
            <a:off x="1499235" y="4314627"/>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社会性发展就是人的社会属性系统的不断完善和社会参与能力的逐步提高。劳动正是促使个体理解社会、参与社会的重要的社会化过程。</a:t>
            </a:r>
          </a:p>
        </p:txBody>
      </p:sp>
      <p:sp>
        <p:nvSpPr>
          <p:cNvPr id="14" name="文本框 13">
            <a:extLst>
              <a:ext uri="{FF2B5EF4-FFF2-40B4-BE49-F238E27FC236}">
                <a16:creationId xmlns:a16="http://schemas.microsoft.com/office/drawing/2014/main" id="{0460E47F-EEB7-46EF-A929-5880F0BE6548}"/>
              </a:ext>
            </a:extLst>
          </p:cNvPr>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（四）劳动是促使个体社会性发展的活动</a:t>
            </a:r>
          </a:p>
        </p:txBody>
      </p:sp>
    </p:spTree>
    <p:extLst>
      <p:ext uri="{BB962C8B-B14F-4D97-AF65-F5344CB8AC3E}">
        <p14:creationId xmlns:p14="http://schemas.microsoft.com/office/powerpoint/2010/main" val="166002320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三、劳动的类型</a:t>
            </a:r>
          </a:p>
        </p:txBody>
      </p:sp>
      <p:sp>
        <p:nvSpPr>
          <p:cNvPr id="18" name="文本框 17"/>
          <p:cNvSpPr txBox="1"/>
          <p:nvPr/>
        </p:nvSpPr>
        <p:spPr>
          <a:xfrm>
            <a:off x="1499235" y="2397489"/>
            <a:ext cx="9294103" cy="411151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按照复杂程度可分为简单劳动和复杂劳动两大类。简单劳动是在一定的社会条件下不需要经过特别的专门训练，每个普通劳动者都能从事的劳动；而复杂劳动是需要经过专门学习和训练，从而在技术上比简单劳动复杂的劳动，它等于强化了的简单劳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劳动所依靠的主要运动器官的不同，可以将劳动划分为体力劳动、脑力劳动、生理力劳动。体力劳动是指以人体肌肉与骨骼的劳动为主，以大脑和其他生理系统的劳动为辅的人类劳动；脑力劳动是指以大脑神经系统的劳动为主，以其他生理系统的劳动为辅的人类劳动；生理力劳动是指除体力劳动和脑力劳动之外的其他形式的人类劳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的人类劳动由脑力劳动、体力劳动与生理力劳动按照不同的比例关系组合而成。通常意义上的脑力劳动是指脑力劳动占主要比例的复合劳动，体力劳动是指体力劳动占主要比例的复合劳动，生理力劳动是指生理力劳动占主要比例的复合劳动。在现实劳动中，既没有单纯的脑力劳动，也没有单纯的体力劳动。任何劳动都是脑力劳动与体力劳动的结合。</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（三）劳动是面向真实问题的探索活动</a:t>
            </a:r>
          </a:p>
        </p:txBody>
      </p:sp>
    </p:spTree>
    <p:extLst>
      <p:ext uri="{BB962C8B-B14F-4D97-AF65-F5344CB8AC3E}">
        <p14:creationId xmlns:p14="http://schemas.microsoft.com/office/powerpoint/2010/main" val="25186911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四、劳动的作用</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人既是自然界进化发展的产物，又是社会劳动的产物。劳动是人类赖以生存、发展的决定力量。劳动创造智慧，智慧创造生产工具。</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（一）劳动创造了人类</a:t>
            </a:r>
          </a:p>
        </p:txBody>
      </p:sp>
      <p:sp>
        <p:nvSpPr>
          <p:cNvPr id="11" name="文本框 10">
            <a:extLst>
              <a:ext uri="{FF2B5EF4-FFF2-40B4-BE49-F238E27FC236}">
                <a16:creationId xmlns:a16="http://schemas.microsoft.com/office/drawing/2014/main" id="{7A391030-61DB-4BA1-A3BD-F1EABD138B3A}"/>
              </a:ext>
            </a:extLst>
          </p:cNvPr>
          <p:cNvSpPr txBox="1"/>
          <p:nvPr/>
        </p:nvSpPr>
        <p:spPr>
          <a:xfrm>
            <a:off x="1499235" y="3862120"/>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人类的思维活动离不开实践活动，而智力的核心是思维能力。实践活动既有学习活动，又有创造活动，而劳动正是兼有学习与创造这两个功能。</a:t>
            </a:r>
          </a:p>
        </p:txBody>
      </p:sp>
      <p:sp>
        <p:nvSpPr>
          <p:cNvPr id="12" name="文本框 11">
            <a:extLst>
              <a:ext uri="{FF2B5EF4-FFF2-40B4-BE49-F238E27FC236}">
                <a16:creationId xmlns:a16="http://schemas.microsoft.com/office/drawing/2014/main" id="{A81EFF08-F495-41E4-B0B7-9F688F4733FC}"/>
              </a:ext>
            </a:extLst>
          </p:cNvPr>
          <p:cNvSpPr txBox="1"/>
          <p:nvPr/>
        </p:nvSpPr>
        <p:spPr>
          <a:xfrm>
            <a:off x="1295489" y="352356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（二）劳动开发了思维</a:t>
            </a:r>
          </a:p>
        </p:txBody>
      </p:sp>
      <p:sp>
        <p:nvSpPr>
          <p:cNvPr id="13" name="文本框 12">
            <a:extLst>
              <a:ext uri="{FF2B5EF4-FFF2-40B4-BE49-F238E27FC236}">
                <a16:creationId xmlns:a16="http://schemas.microsoft.com/office/drawing/2014/main" id="{B65FFF43-3C05-43BA-AA13-BA76454719DB}"/>
              </a:ext>
            </a:extLst>
          </p:cNvPr>
          <p:cNvSpPr txBox="1"/>
          <p:nvPr/>
        </p:nvSpPr>
        <p:spPr>
          <a:xfrm>
            <a:off x="1499235" y="5300960"/>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劳动不仅是一种生活体验，也是锻炼我们动手能力、社会实践能力的重要途径，更是培养我们尊重劳动、勤俭节约、劳动光荣等价值观的重要方式。</a:t>
            </a:r>
          </a:p>
        </p:txBody>
      </p:sp>
      <p:sp>
        <p:nvSpPr>
          <p:cNvPr id="14" name="文本框 13">
            <a:extLst>
              <a:ext uri="{FF2B5EF4-FFF2-40B4-BE49-F238E27FC236}">
                <a16:creationId xmlns:a16="http://schemas.microsoft.com/office/drawing/2014/main" id="{D6CBD845-CD4E-4366-B3CE-B29E7B3CA142}"/>
              </a:ext>
            </a:extLst>
          </p:cNvPr>
          <p:cNvSpPr txBox="1"/>
          <p:nvPr/>
        </p:nvSpPr>
        <p:spPr>
          <a:xfrm>
            <a:off x="1295489" y="496240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（三）劳动培养了吃苦耐劳精神</a:t>
            </a:r>
          </a:p>
        </p:txBody>
      </p:sp>
    </p:spTree>
    <p:extLst>
      <p:ext uri="{BB962C8B-B14F-4D97-AF65-F5344CB8AC3E}">
        <p14:creationId xmlns:p14="http://schemas.microsoft.com/office/powerpoint/2010/main" val="88319144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四、劳动的作用</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衡量一个人综合素质的最后形式，通过劳动教育，人的道德、知识、能力、素质可以得到全面、综合的提升和展示。劳动教育有助于提高学生独立自主的生活能力，有助于增强他们的公民意识和社会责任感。</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（四）劳动培养责任意识</a:t>
            </a:r>
          </a:p>
        </p:txBody>
      </p:sp>
      <p:sp>
        <p:nvSpPr>
          <p:cNvPr id="11" name="文本框 10">
            <a:extLst>
              <a:ext uri="{FF2B5EF4-FFF2-40B4-BE49-F238E27FC236}">
                <a16:creationId xmlns:a16="http://schemas.microsoft.com/office/drawing/2014/main" id="{7A391030-61DB-4BA1-A3BD-F1EABD138B3A}"/>
              </a:ext>
            </a:extLst>
          </p:cNvPr>
          <p:cNvSpPr txBox="1"/>
          <p:nvPr/>
        </p:nvSpPr>
        <p:spPr>
          <a:xfrm>
            <a:off x="1499235" y="4231452"/>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幸福不仅包括物质生活，也包括精神生活；幸福不仅在于享受，还在于劳动和创造。正如习近平总书记指出的，劳动是财富的源泉，也是幸福的源泉。</a:t>
            </a:r>
          </a:p>
        </p:txBody>
      </p:sp>
      <p:sp>
        <p:nvSpPr>
          <p:cNvPr id="12" name="文本框 11">
            <a:extLst>
              <a:ext uri="{FF2B5EF4-FFF2-40B4-BE49-F238E27FC236}">
                <a16:creationId xmlns:a16="http://schemas.microsoft.com/office/drawing/2014/main" id="{A81EFF08-F495-41E4-B0B7-9F688F4733FC}"/>
              </a:ext>
            </a:extLst>
          </p:cNvPr>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（五）劳动是个人和家庭幸福的源泉</a:t>
            </a:r>
          </a:p>
        </p:txBody>
      </p:sp>
    </p:spTree>
    <p:extLst>
      <p:ext uri="{BB962C8B-B14F-4D97-AF65-F5344CB8AC3E}">
        <p14:creationId xmlns:p14="http://schemas.microsoft.com/office/powerpoint/2010/main" val="320241771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五、劳动的指标</a:t>
            </a: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指标是用劳动单位计量的总量指标，劳动单位是用一定时间内完成的一定工作量或用一个劳动力工作一定时间做计量单位的。劳动的指标也具有一定的综合能力。总量指标按计量单位的不同，分为实物指标、价值指标和劳动指标三种，如出勤工时、实际工时、定额工时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劳动时间、劳动总产量、劳动生产率、劳动总价值等常用作统计和比较的指标。</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企业在运营管理过程中会制定比较完善的劳动评价指标体系，对劳动者的效率和质量进行衡量，判断劳动者创造的价值是多少，以此作为制定劳动报酬的依据。</a:t>
            </a:r>
          </a:p>
        </p:txBody>
      </p:sp>
    </p:spTree>
    <p:extLst>
      <p:ext uri="{BB962C8B-B14F-4D97-AF65-F5344CB8AC3E}">
        <p14:creationId xmlns:p14="http://schemas.microsoft.com/office/powerpoint/2010/main" val="16518498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一、劳动能力的概念</a:t>
            </a:r>
          </a:p>
        </p:txBody>
      </p:sp>
      <p:sp>
        <p:nvSpPr>
          <p:cNvPr id="18" name="文本框 17"/>
          <p:cNvSpPr txBox="1"/>
          <p:nvPr/>
        </p:nvSpPr>
        <p:spPr>
          <a:xfrm>
            <a:off x="1448948" y="2141308"/>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是人进行生产活动的能力，包括体力和脑力两个方面，是体力和脑力的总和；是劳动者以自己的行为依法行使劳动权利和履行劳动义务的能力，即法律上所指的劳动行为能力。劳动行为能力丧失者意味着其不再具有劳动的能力。</a:t>
            </a:r>
          </a:p>
        </p:txBody>
      </p:sp>
      <p:sp>
        <p:nvSpPr>
          <p:cNvPr id="11" name="文本框 10"/>
          <p:cNvSpPr txBox="1"/>
          <p:nvPr/>
        </p:nvSpPr>
        <p:spPr>
          <a:xfrm>
            <a:off x="1448947" y="4041735"/>
            <a:ext cx="9592679"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劳动能力分为一般性劳动能力、职业性劳动能力和专门的劳动能力三种：</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）一般性劳动能力，多指日常所需的劳动能力，包括为自己服务的穿衣、吃饭等和为他人服务的简单体力及脑力劳动。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）职业性劳动能力，是指经过专业训练，具备专门知识的劳动能力（如工程师、教师等的劳动）。</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）有些职业的专长性很强（如歌唱家、钢琴师等），又称为专门的劳动能力。</a:t>
            </a:r>
          </a:p>
        </p:txBody>
      </p:sp>
      <p:sp>
        <p:nvSpPr>
          <p:cNvPr id="13" name="文本框 12">
            <a:extLst>
              <a:ext uri="{FF2B5EF4-FFF2-40B4-BE49-F238E27FC236}">
                <a16:creationId xmlns:a16="http://schemas.microsoft.com/office/drawing/2014/main" id="{5EF98317-3775-4E1D-9E43-86018F40BD66}"/>
              </a:ext>
            </a:extLst>
          </p:cNvPr>
          <p:cNvSpPr txBox="1"/>
          <p:nvPr/>
        </p:nvSpPr>
        <p:spPr>
          <a:xfrm>
            <a:off x="977942" y="3632644"/>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二、劳动能力的分类</a:t>
            </a:r>
          </a:p>
        </p:txBody>
      </p:sp>
    </p:spTree>
    <p:extLst>
      <p:ext uri="{BB962C8B-B14F-4D97-AF65-F5344CB8AC3E}">
        <p14:creationId xmlns:p14="http://schemas.microsoft.com/office/powerpoint/2010/main" val="236177059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三、劳动能力的鉴定</a:t>
            </a:r>
          </a:p>
        </p:txBody>
      </p:sp>
      <p:sp>
        <p:nvSpPr>
          <p:cNvPr id="18" name="文本框 17"/>
          <p:cNvSpPr txBox="1"/>
          <p:nvPr/>
        </p:nvSpPr>
        <p:spPr>
          <a:xfrm>
            <a:off x="1448948" y="2141308"/>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劳动能力鉴定是通过对一个人从事体力工作的能力的鉴定，确定其劳动能力丧失的程度。劳动能力的丧失可分为：</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 部分丧失劳动能力。这种人虽然因伤、病导致身体衰弱、器官功能障碍或肢体残废，但仍能从事一些轻微或力所能及的工作。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 完全丧失劳动能力。这种人因伤、病已经不能从事任何强度的工作，甚至连日常生活都需要他人照顾。劳动能力鉴定是一项复杂而困难的工作，涉及医学、伦理学等有关的知识，并依照国家的有关政策性规定，是在明确的鉴定标准的基础上，综合分析被鉴定人的病情后做出的。</a:t>
            </a:r>
          </a:p>
        </p:txBody>
      </p:sp>
    </p:spTree>
    <p:extLst>
      <p:ext uri="{BB962C8B-B14F-4D97-AF65-F5344CB8AC3E}">
        <p14:creationId xmlns:p14="http://schemas.microsoft.com/office/powerpoint/2010/main" val="327288221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34001" y="2151861"/>
            <a:ext cx="1040297" cy="923330"/>
          </a:xfrm>
          <a:prstGeom prst="rect">
            <a:avLst/>
          </a:prstGeom>
          <a:noFill/>
        </p:spPr>
        <p:txBody>
          <a:bodyPr wrap="square" rtlCol="0">
            <a:spAutoFit/>
          </a:bodyPr>
          <a:lstStyle/>
          <a:p>
            <a:pPr algn="ctr"/>
            <a:r>
              <a:rPr lang="en-US" altLang="zh-CN"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01</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219901"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劳动教育与工匠精神概述</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219901" y="3254556"/>
            <a:ext cx="5015397" cy="1338828"/>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第一节 劳动教育的背景和意义 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第二节 工匠精神的内涵及要素</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第三节 劳动教育与工匠精神的关系</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283391"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734000"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64" name="图片 63">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65" name="图片 64">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66" name="组合 65">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68" name="图片 67">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69" name="图片 68">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67" name="图片 66">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41923536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四、劳动能力的形成</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劳动技能是个体从事一定劳动所必须具备的知识、技术、技巧及综合运用这些知识、技术、技巧的能力。劳动技能包括一般劳动技能和专门劳动技能。</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（一）劳动技能</a:t>
            </a:r>
          </a:p>
        </p:txBody>
      </p:sp>
      <p:sp>
        <p:nvSpPr>
          <p:cNvPr id="11" name="文本框 10"/>
          <p:cNvSpPr txBox="1"/>
          <p:nvPr/>
        </p:nvSpPr>
        <p:spPr>
          <a:xfrm>
            <a:off x="1499235" y="3862120"/>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实践能力是指学生参与校内外的劳动实践活动，获得实践体验，如在卫生清洁、内务管理、勤工助学、志愿服务、创新创业、专业实践等活动中表现出来的能力。</a:t>
            </a:r>
          </a:p>
        </p:txBody>
      </p:sp>
      <p:sp>
        <p:nvSpPr>
          <p:cNvPr id="12" name="文本框 11"/>
          <p:cNvSpPr txBox="1"/>
          <p:nvPr/>
        </p:nvSpPr>
        <p:spPr>
          <a:xfrm>
            <a:off x="1295489" y="352356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（二）实践能力</a:t>
            </a:r>
          </a:p>
        </p:txBody>
      </p:sp>
      <p:sp>
        <p:nvSpPr>
          <p:cNvPr id="15" name="文本框 14">
            <a:extLst>
              <a:ext uri="{FF2B5EF4-FFF2-40B4-BE49-F238E27FC236}">
                <a16:creationId xmlns:a16="http://schemas.microsoft.com/office/drawing/2014/main" id="{22608374-092B-49DC-B216-D73FB0E84DD7}"/>
              </a:ext>
            </a:extLst>
          </p:cNvPr>
          <p:cNvSpPr txBox="1"/>
          <p:nvPr/>
        </p:nvSpPr>
        <p:spPr>
          <a:xfrm>
            <a:off x="1499235" y="5199307"/>
            <a:ext cx="9294103" cy="41819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创新能力是指学生善于发挥自身的创新意识和探究意识的能力。创新能力是劳动能力的关键因素。</a:t>
            </a:r>
          </a:p>
        </p:txBody>
      </p:sp>
      <p:sp>
        <p:nvSpPr>
          <p:cNvPr id="16" name="文本框 15">
            <a:extLst>
              <a:ext uri="{FF2B5EF4-FFF2-40B4-BE49-F238E27FC236}">
                <a16:creationId xmlns:a16="http://schemas.microsoft.com/office/drawing/2014/main" id="{6AD95BE5-DA2E-4152-B163-442B0FB30173}"/>
              </a:ext>
            </a:extLst>
          </p:cNvPr>
          <p:cNvSpPr txBox="1"/>
          <p:nvPr/>
        </p:nvSpPr>
        <p:spPr>
          <a:xfrm>
            <a:off x="1295489" y="486075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（三）创新能力</a:t>
            </a:r>
          </a:p>
        </p:txBody>
      </p:sp>
    </p:spTree>
    <p:extLst>
      <p:ext uri="{BB962C8B-B14F-4D97-AF65-F5344CB8AC3E}">
        <p14:creationId xmlns:p14="http://schemas.microsoft.com/office/powerpoint/2010/main" val="422592026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指劳动者在劳动过程中与之相匹配的劳动心态和劳动技能的综合概括，是处于社会实践活动中的实践主体在掌握一定知识储备和劳动技能的基础上开展实践活动，特别是劳动实践中所展现的优良品质的集合，包括劳动意识、劳动精神、劳动能力、知识储备和创新精神等方面。它是衡量劳动者能否完成某项对应性工作的最根本、最直接的工作能力指标。</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（一）劳动素养的概念</a:t>
            </a: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正确的价值导向性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明确的实践指向性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积极的创新传承性</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（二）劳动素养的特征</a:t>
            </a:r>
          </a:p>
        </p:txBody>
      </p:sp>
    </p:spTree>
    <p:extLst>
      <p:ext uri="{BB962C8B-B14F-4D97-AF65-F5344CB8AC3E}">
        <p14:creationId xmlns:p14="http://schemas.microsoft.com/office/powerpoint/2010/main" val="337603755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p>
        </p:txBody>
      </p:sp>
      <p:sp>
        <p:nvSpPr>
          <p:cNvPr id="18" name="文本框 17"/>
          <p:cNvSpPr txBox="1"/>
          <p:nvPr/>
        </p:nvSpPr>
        <p:spPr>
          <a:xfrm>
            <a:off x="1448948" y="2882292"/>
            <a:ext cx="9294103" cy="226485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劳动素养之于立德树人教育之价值意义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劳动素养与人的综合素质素养培育密切相关，劳动教育也与德育、智育、体育、美育相互交织，由此促进人的全面发展。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劳动素养是人之全面素养的重要组成部分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劳动素养是社会主义现代化强国建设的坚实保障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劳动素养是实现中华民族伟大复兴中国梦的价值要求</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（三）劳动素养教育之重要意义与价值</a:t>
            </a:r>
          </a:p>
        </p:txBody>
      </p:sp>
    </p:spTree>
    <p:extLst>
      <p:ext uri="{BB962C8B-B14F-4D97-AF65-F5344CB8AC3E}">
        <p14:creationId xmlns:p14="http://schemas.microsoft.com/office/powerpoint/2010/main" val="158207583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p>
        </p:txBody>
      </p:sp>
      <p:sp>
        <p:nvSpPr>
          <p:cNvPr id="18" name="文本框 17"/>
          <p:cNvSpPr txBox="1"/>
          <p:nvPr/>
        </p:nvSpPr>
        <p:spPr>
          <a:xfrm>
            <a:off x="1499235" y="2397489"/>
            <a:ext cx="9294103" cy="3003515"/>
          </a:xfrm>
          <a:prstGeom prst="rect">
            <a:avLst/>
          </a:prstGeom>
          <a:noFill/>
        </p:spPr>
        <p:txBody>
          <a:bodyPr wrap="square" rtlCol="0">
            <a:spAutoFit/>
          </a:bodyPr>
          <a:lstStyle/>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尽早培养原则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日常培养原则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身体力行原则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内外兼修原则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协同培育原则</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（四）劳动素养的培养原则</a:t>
            </a:r>
          </a:p>
        </p:txBody>
      </p:sp>
      <p:pic>
        <p:nvPicPr>
          <p:cNvPr id="8" name="图片 7">
            <a:extLst>
              <a:ext uri="{FF2B5EF4-FFF2-40B4-BE49-F238E27FC236}">
                <a16:creationId xmlns:a16="http://schemas.microsoft.com/office/drawing/2014/main" id="{6D06DF1F-D6B0-4706-956F-EFEACD06F493}"/>
              </a:ext>
            </a:extLst>
          </p:cNvPr>
          <p:cNvPicPr>
            <a:picLocks noChangeAspect="1"/>
          </p:cNvPicPr>
          <p:nvPr/>
        </p:nvPicPr>
        <p:blipFill>
          <a:blip r:embed="rId3"/>
          <a:stretch>
            <a:fillRect/>
          </a:stretch>
        </p:blipFill>
        <p:spPr>
          <a:xfrm>
            <a:off x="5270729" y="2245962"/>
            <a:ext cx="4256727" cy="3054998"/>
          </a:xfrm>
          <a:prstGeom prst="rect">
            <a:avLst/>
          </a:prstGeom>
        </p:spPr>
      </p:pic>
    </p:spTree>
    <p:extLst>
      <p:ext uri="{BB962C8B-B14F-4D97-AF65-F5344CB8AC3E}">
        <p14:creationId xmlns:p14="http://schemas.microsoft.com/office/powerpoint/2010/main" val="14141533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二、劳动素养的评价</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从职业院校学生的特点、评价指标的可操作性、社会认知程度等综合角度来看，劳动素养的内涵与指向重在体现以下四个方面：一是劳动意识的评价维度；二是劳动观念的评价维度；三是劳动能力的评价维度；四是劳动成果的评价维度。</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（一）劳动素养评价的主要内容</a:t>
            </a:r>
          </a:p>
        </p:txBody>
      </p:sp>
      <p:sp>
        <p:nvSpPr>
          <p:cNvPr id="12" name="文本框 11">
            <a:extLst>
              <a:ext uri="{FF2B5EF4-FFF2-40B4-BE49-F238E27FC236}">
                <a16:creationId xmlns:a16="http://schemas.microsoft.com/office/drawing/2014/main" id="{920A2BD4-88DC-46AA-A08C-13FEE2720DB1}"/>
              </a:ext>
            </a:extLst>
          </p:cNvPr>
          <p:cNvSpPr txBox="1"/>
          <p:nvPr/>
        </p:nvSpPr>
        <p:spPr>
          <a:xfrm>
            <a:off x="1499235" y="4360415"/>
            <a:ext cx="9294103" cy="787523"/>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劳动素养的评价载体与呈现形式，即评价体系建构应涵盖以下四个方面：一是日常劳动行为；二是志愿服务；三是实习实训；四是社会实践。</a:t>
            </a:r>
          </a:p>
        </p:txBody>
      </p:sp>
      <p:sp>
        <p:nvSpPr>
          <p:cNvPr id="13" name="文本框 12">
            <a:extLst>
              <a:ext uri="{FF2B5EF4-FFF2-40B4-BE49-F238E27FC236}">
                <a16:creationId xmlns:a16="http://schemas.microsoft.com/office/drawing/2014/main" id="{9F533DE4-31B0-4A43-AA5D-476264C50A5C}"/>
              </a:ext>
            </a:extLst>
          </p:cNvPr>
          <p:cNvSpPr txBox="1"/>
          <p:nvPr/>
        </p:nvSpPr>
        <p:spPr>
          <a:xfrm>
            <a:off x="1295489" y="402186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（二）劳动素养的评价载体</a:t>
            </a:r>
          </a:p>
        </p:txBody>
      </p:sp>
    </p:spTree>
    <p:extLst>
      <p:ext uri="{BB962C8B-B14F-4D97-AF65-F5344CB8AC3E}">
        <p14:creationId xmlns:p14="http://schemas.microsoft.com/office/powerpoint/2010/main" val="424064971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二、劳动素养的评价</a:t>
            </a: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劳动素养评价的结果运用方面应当注重以下三个方面：</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一是要探索劳动素养评价的独立表彰机制。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二是要建立劳动素养评价与学生综合素质测评融合机制。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三是要建立劳动素养评价结果的长期记录机制。</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（三）劳动素养评价结果的运用</a:t>
            </a:r>
          </a:p>
        </p:txBody>
      </p:sp>
      <p:sp>
        <p:nvSpPr>
          <p:cNvPr id="12" name="文本框 11">
            <a:extLst>
              <a:ext uri="{FF2B5EF4-FFF2-40B4-BE49-F238E27FC236}">
                <a16:creationId xmlns:a16="http://schemas.microsoft.com/office/drawing/2014/main" id="{920A2BD4-88DC-46AA-A08C-13FEE2720DB1}"/>
              </a:ext>
            </a:extLst>
          </p:cNvPr>
          <p:cNvSpPr txBox="1"/>
          <p:nvPr/>
        </p:nvSpPr>
        <p:spPr>
          <a:xfrm>
            <a:off x="1499235" y="4262230"/>
            <a:ext cx="9294103" cy="787523"/>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职业院校要尝试通过网络化、系统化、平台化的方式采集学生劳动素养评价信息，构建科学合理的劳动素养评价体系，形成劳动素养评价结果的长期记录，推动劳动教育在职业院校的具体落实落地。</a:t>
            </a:r>
          </a:p>
        </p:txBody>
      </p:sp>
    </p:spTree>
    <p:extLst>
      <p:ext uri="{BB962C8B-B14F-4D97-AF65-F5344CB8AC3E}">
        <p14:creationId xmlns:p14="http://schemas.microsoft.com/office/powerpoint/2010/main" val="248521651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三、培养学生劳动素养的途径</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要自主自发地利用课堂和课余时间学习马克思主义劳动理论，深刻理解和领会马克思主义关于劳动创造人、劳动促进人的全面发展等观点，努力提高参加劳动实践、接受劳动锻炼的自觉性和主动性，同时学习新时代劳动教育的内涵和意义，领悟习近平总书记给劳动教育赋予的时代思想意蕴。</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（一）加强马克思主义劳动理论的学习</a:t>
            </a:r>
          </a:p>
        </p:txBody>
      </p:sp>
      <p:sp>
        <p:nvSpPr>
          <p:cNvPr id="12" name="文本框 11">
            <a:extLst>
              <a:ext uri="{FF2B5EF4-FFF2-40B4-BE49-F238E27FC236}">
                <a16:creationId xmlns:a16="http://schemas.microsoft.com/office/drawing/2014/main" id="{920A2BD4-88DC-46AA-A08C-13FEE2720DB1}"/>
              </a:ext>
            </a:extLst>
          </p:cNvPr>
          <p:cNvSpPr txBox="1"/>
          <p:nvPr/>
        </p:nvSpPr>
        <p:spPr>
          <a:xfrm>
            <a:off x="1499235" y="4262230"/>
            <a:ext cx="9294103" cy="1895519"/>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一，学生要自觉主动地学习，把在学校获得的劳动知识进行自我消化和自我认知；第二，在学校要主动认真地学习劳动教育课，遇到不懂的问题积极思考和提问，尽自己最大的努力做到自主学习、自我管理、自主思考和自主行动，培养正确的劳动观念；第三，学习、讨论劳动知识和参与劳动，在集体学习的过程中表现自己，感悟体验劳动带给自身的力量和磨炼；第四，不断弘扬和践行劳动精神、劳模精神、工匠精神，不断积累和运用，这是提高劳动素养水平的基础。</a:t>
            </a:r>
          </a:p>
        </p:txBody>
      </p:sp>
      <p:sp>
        <p:nvSpPr>
          <p:cNvPr id="13" name="文本框 12">
            <a:extLst>
              <a:ext uri="{FF2B5EF4-FFF2-40B4-BE49-F238E27FC236}">
                <a16:creationId xmlns:a16="http://schemas.microsoft.com/office/drawing/2014/main" id="{B16B6D65-3DFF-4B33-B86D-4EE79F0E7124}"/>
              </a:ext>
            </a:extLst>
          </p:cNvPr>
          <p:cNvSpPr txBox="1"/>
          <p:nvPr/>
        </p:nvSpPr>
        <p:spPr>
          <a:xfrm>
            <a:off x="1295489" y="3776757"/>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（二）加强自我劳动教育，锻造劳动精神</a:t>
            </a:r>
          </a:p>
        </p:txBody>
      </p:sp>
    </p:spTree>
    <p:extLst>
      <p:ext uri="{BB962C8B-B14F-4D97-AF65-F5344CB8AC3E}">
        <p14:creationId xmlns:p14="http://schemas.microsoft.com/office/powerpoint/2010/main" val="114935162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三、培养学生劳动素养的途径</a:t>
            </a:r>
          </a:p>
        </p:txBody>
      </p:sp>
      <p:sp>
        <p:nvSpPr>
          <p:cNvPr id="18" name="文本框 17"/>
          <p:cNvSpPr txBox="1"/>
          <p:nvPr/>
        </p:nvSpPr>
        <p:spPr>
          <a:xfrm>
            <a:off x="1448948" y="2882292"/>
            <a:ext cx="9294103" cy="2634183"/>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一个实践的过程，因此提升劳动素养需要课堂学习与课外实践的有机统一，如果不能把课堂学习与课外实践有机结合起来，学生对劳动的认同感和敬畏心就不可能真正形成。因此，学生要加强实践体验，通过开展多种形式的劳动实践，切实感悟劳动的获得感和成就感。学生要通过劳动实践，充分感受劳动的乐趣，享受劳动成果的喜悦，养成吃苦耐劳的品质以及独立担当的品格，进而形成尊重劳动、热爱劳动的真挚情感。学生要在自己的生活实践中体会劳动素养提升与自身健康成长和全面发展的内在联系，积极参加校内外组织的劳动教育和劳动锻炼平台，并积极寻找劳动机会，在劳动的过程中训练劳动技能，形成热爱劳动的良好品德，锻炼吃苦耐劳的意志品质，全面提高劳动素养。</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（三）加强劳动实践锻炼，提升劳动能力</a:t>
            </a:r>
          </a:p>
        </p:txBody>
      </p:sp>
    </p:spTree>
    <p:extLst>
      <p:ext uri="{BB962C8B-B14F-4D97-AF65-F5344CB8AC3E}">
        <p14:creationId xmlns:p14="http://schemas.microsoft.com/office/powerpoint/2010/main" val="360196282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03</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10"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劳动价值观与劳动精神</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375710" y="3254556"/>
            <a:ext cx="5015397" cy="216982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第一节 劳动价值观及其差异 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第二节 劳动价值观的形成 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第三节 劳动精神的内涵及要素 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第四节 劳动精神与劳模精神的关系 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第五节 劳模精神的具体表现及典型人物</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200"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09"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257872855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p>
        </p:txBody>
      </p:sp>
      <p:sp>
        <p:nvSpPr>
          <p:cNvPr id="18" name="文本框 17"/>
          <p:cNvSpPr txBox="1"/>
          <p:nvPr/>
        </p:nvSpPr>
        <p:spPr>
          <a:xfrm>
            <a:off x="1448948" y="2934325"/>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首先，劳动创造了人之为人的现实生存条件，是人脱离动物的根本途径。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其次，劳动是人的生命的本质规定。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再次，劳动是人的本质生成的基础。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最后，劳动是人的价值实现的根本途径。</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（一）劳动与人的本质</a:t>
            </a:r>
          </a:p>
        </p:txBody>
      </p:sp>
    </p:spTree>
    <p:extLst>
      <p:ext uri="{BB962C8B-B14F-4D97-AF65-F5344CB8AC3E}">
        <p14:creationId xmlns:p14="http://schemas.microsoft.com/office/powerpoint/2010/main" val="319623874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0" name="文本框 29"/>
          <p:cNvSpPr txBox="1"/>
          <p:nvPr/>
        </p:nvSpPr>
        <p:spPr>
          <a:xfrm>
            <a:off x="1507779" y="2416887"/>
            <a:ext cx="9422292" cy="2677656"/>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劳动教育是学校“五育”之一，并具有德育属性。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辞海</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中对劳动教育的定义为：“劳动教育是德育内容之一，对学生进行热爱劳动和劳动人民、珍惜劳动成果、树立正确的劳动观点和劳动态度、通过日常生活培养劳动习惯和技能的教育活动。”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中国大百科全书</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教育</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中将劳动教育的定义为：“使学生树立正确的劳动观点和劳动态度，热爱劳动和劳动人民，养成劳动习惯的教育，是德育的内容之一。”</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以上两个定义均强调劳动教育的德育属性，将劳动教育视为德育的一部分，侧重热爱劳动和劳动人民的情感、正确劳动观念和态度的培养，把劳动习惯和技能的养成看作日常生活培养的结果。</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1" name="文本框 30"/>
          <p:cNvSpPr txBox="1"/>
          <p:nvPr/>
        </p:nvSpPr>
        <p:spPr>
          <a:xfrm>
            <a:off x="1295489" y="2078333"/>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（一）作为德育内容的劳动教育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90528731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价值实体</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价值实体是指商品中消耗的人类的抽象劳动。也就是说，价值这个东西指的是抽象劳动。商品的二重性就是使用价值和价值，价值是商品的社会属性，商品的自然属性是使用价值。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价值量</a:t>
            </a: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量就是指价值的大小、价值的多少。商品价值的数量由社会必要劳动时间来计算。社会必要劳动时间是指在社会平均条件下，用社会中等的劳动强度生产一个使用价值所需要的劳动时间。社会必要劳动时间有宏观和微观双重含义：微观含义是指生产一个商品的社会必要劳动时间。</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（二）劳动价值论</a:t>
            </a:r>
          </a:p>
        </p:txBody>
      </p:sp>
    </p:spTree>
    <p:extLst>
      <p:ext uri="{BB962C8B-B14F-4D97-AF65-F5344CB8AC3E}">
        <p14:creationId xmlns:p14="http://schemas.microsoft.com/office/powerpoint/2010/main" val="328712618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价值的形式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形式就是指交换价值。交换价值是一个商品和另一个商品交换的比例。交换价值有四种形式：简单的价值形式、扩大的价值形式、一般的价值形式、货币的价值形式。货币是最高的价值形式，也是最完整的价值形式。用货币表现的商品价值称为价格，价格是商品价值的货币表现。价格就是一种交换价值，是一种最高形态的交换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价值的实质</a:t>
            </a: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实质就是商品所能体现的人和人之间的经济关系。人和人的经济关系在商品经济、市场经济中就是商品和商品的关系，就是劳动和劳动的关系，也是物和物的关系。反过来说，物和物进行交换时所体现的就是人和人的关系。</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（二）劳动价值论</a:t>
            </a:r>
          </a:p>
        </p:txBody>
      </p:sp>
    </p:spTree>
    <p:extLst>
      <p:ext uri="{BB962C8B-B14F-4D97-AF65-F5344CB8AC3E}">
        <p14:creationId xmlns:p14="http://schemas.microsoft.com/office/powerpoint/2010/main" val="161650154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首先，劳动与解放并不是一对不可调和的冤家，相反，没有劳动就没有真实的解放，而没有解放的本体论承诺劳动就蜕化为动物式活动。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其次，劳动虽然包含着人与自然之间的“新陈代谢”，但劳动并不必然使人处于必然性之下；相反，劳动总是与人的自由相关，并且劳动（狭义的实践）蕴含着解放的力量与旨趣。</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由于马克思解放学说的真实内容是人类解放，而只有从广义实践（物质劳动、阶级斗争、文化活动等的统一）出发，人类的解放才是现实的，因此不应对解放做完全奠基于劳动的理解，而应做奠基于广义实践的理解。</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（三）劳动解放论</a:t>
            </a:r>
          </a:p>
        </p:txBody>
      </p:sp>
    </p:spTree>
    <p:extLst>
      <p:ext uri="{BB962C8B-B14F-4D97-AF65-F5344CB8AC3E}">
        <p14:creationId xmlns:p14="http://schemas.microsoft.com/office/powerpoint/2010/main" val="192024767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二、新时代学生劳动价值观的基本内涵</a:t>
            </a: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应当把明确劳动本质与价值作为基本要求，明辨劳动最伟大。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劳动改写命运，书写历史。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）劳动创造幸福，成就事业。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）劳动开创未来，实现复兴。</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应当把肯定劳动主体地位与作用作为基本要义，明辨劳动最光荣。</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应当把树立创造性劳动意识作为主要目标，明辨劳动最美丽</a:t>
            </a:r>
          </a:p>
        </p:txBody>
      </p:sp>
    </p:spTree>
    <p:extLst>
      <p:ext uri="{BB962C8B-B14F-4D97-AF65-F5344CB8AC3E}">
        <p14:creationId xmlns:p14="http://schemas.microsoft.com/office/powerpoint/2010/main" val="343592259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三、树立正确的劳动价值观的意义</a:t>
            </a:r>
          </a:p>
        </p:txBody>
      </p:sp>
      <p:sp>
        <p:nvSpPr>
          <p:cNvPr id="18" name="文本框 17"/>
          <p:cNvSpPr txBox="1"/>
          <p:nvPr/>
        </p:nvSpPr>
        <p:spPr>
          <a:xfrm>
            <a:off x="1499235" y="2397489"/>
            <a:ext cx="9294103" cy="3003515"/>
          </a:xfrm>
          <a:prstGeom prst="rect">
            <a:avLst/>
          </a:prstGeom>
          <a:noFill/>
        </p:spPr>
        <p:txBody>
          <a:bodyPr wrap="square" rtlCol="0">
            <a:spAutoFit/>
          </a:bodyPr>
          <a:lstStyle/>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有利于学生树立正确的价值观和事业观。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新时代的学生要将日常生活与理想追求紧密结合起来，在劳动创造中实现远大理想和个人目标，自觉把人生追求融入国家富强、民族复兴的伟业，实现个人与集体、国家的融合发展，真正树立依靠辛勤劳动、诚实劳动、创造性劳动获取财富，实现人生价值的正确思想观念，从而为其走出校园后的人生之路奠定良好的事业发展基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有利于学生培育和践行社会主义核心价值观。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尊重劳动，坚持爱岗敬业的工作态度和职业操守，是践行社会主义核心价值观的要求和具体体现。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438"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有利于学生感受时代精神力量。</a:t>
            </a:r>
          </a:p>
        </p:txBody>
      </p:sp>
    </p:spTree>
    <p:extLst>
      <p:ext uri="{BB962C8B-B14F-4D97-AF65-F5344CB8AC3E}">
        <p14:creationId xmlns:p14="http://schemas.microsoft.com/office/powerpoint/2010/main" val="284629439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四、劳动价值观的时代差异</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改革开放</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年来，围绕社会主义、计划商品经济的许多措施出台，社会主义经济基础有了深刻的变化，一系列商品观念形成，如经济主体观念、效益利润观念、成本和市场观念等深入人心，反映在人们的劳动意识上，也有较大的变化。</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（一）勤劳意识的时代差异</a:t>
            </a:r>
          </a:p>
        </p:txBody>
      </p:sp>
      <p:sp>
        <p:nvSpPr>
          <p:cNvPr id="11" name="文本框 10">
            <a:extLst>
              <a:ext uri="{FF2B5EF4-FFF2-40B4-BE49-F238E27FC236}">
                <a16:creationId xmlns:a16="http://schemas.microsoft.com/office/drawing/2014/main" id="{5DCCE11A-3FB5-4BE2-8483-AABA9BB5E9BB}"/>
              </a:ext>
            </a:extLst>
          </p:cNvPr>
          <p:cNvSpPr txBox="1"/>
          <p:nvPr/>
        </p:nvSpPr>
        <p:spPr>
          <a:xfrm>
            <a:off x="1499234" y="4030517"/>
            <a:ext cx="9294103" cy="2264851"/>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中国实行社会主义制度</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多年来，历来强调个人为集体、为社会做贡献。在社会主义建设初期的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世纪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集体主义、奉献精神与党的经济政策是一致的，工作和劳动的目的是为社会、为国家做贡献，人们很少甚至几乎不谈个人的经济利益和自我实现。改革开放以后，由于一系列经济政策的调整使主张国家、集体和个人的利益三者兼顾。</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以来，关于人的劳动目的的调查结果显示，不同年龄段的人对于劳动目的的认识有明显的差异：老年段的主人翁意识最强，青年段和中年段的主人翁意识最弱，而少年段由于受学校教育的影响，愿为社会做贡献的人多于青年段。</a:t>
            </a:r>
          </a:p>
        </p:txBody>
      </p:sp>
      <p:sp>
        <p:nvSpPr>
          <p:cNvPr id="12" name="文本框 11">
            <a:extLst>
              <a:ext uri="{FF2B5EF4-FFF2-40B4-BE49-F238E27FC236}">
                <a16:creationId xmlns:a16="http://schemas.microsoft.com/office/drawing/2014/main" id="{FA60C97D-225C-484C-A01D-250BF809CB61}"/>
              </a:ext>
            </a:extLst>
          </p:cNvPr>
          <p:cNvSpPr txBox="1"/>
          <p:nvPr/>
        </p:nvSpPr>
        <p:spPr>
          <a:xfrm>
            <a:off x="1295489" y="369196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（二）劳动目的的时代差异</a:t>
            </a:r>
          </a:p>
        </p:txBody>
      </p:sp>
    </p:spTree>
    <p:extLst>
      <p:ext uri="{BB962C8B-B14F-4D97-AF65-F5344CB8AC3E}">
        <p14:creationId xmlns:p14="http://schemas.microsoft.com/office/powerpoint/2010/main" val="28868345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四、劳动价值观的时代差异</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几代人在劳动激励因素上的看法比较接近，普遍追求的是一种能发挥自己能力的，通过自己的刻苦努力而赢得报酬的工作环境。</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（三）劳动激励因素的时代差异</a:t>
            </a:r>
          </a:p>
        </p:txBody>
      </p:sp>
      <p:sp>
        <p:nvSpPr>
          <p:cNvPr id="11" name="文本框 10">
            <a:extLst>
              <a:ext uri="{FF2B5EF4-FFF2-40B4-BE49-F238E27FC236}">
                <a16:creationId xmlns:a16="http://schemas.microsoft.com/office/drawing/2014/main" id="{5DCCE11A-3FB5-4BE2-8483-AABA9BB5E9BB}"/>
              </a:ext>
            </a:extLst>
          </p:cNvPr>
          <p:cNvSpPr txBox="1"/>
          <p:nvPr/>
        </p:nvSpPr>
        <p:spPr>
          <a:xfrm>
            <a:off x="1499234" y="3951799"/>
            <a:ext cx="9294103" cy="1156855"/>
          </a:xfrm>
          <a:prstGeom prst="rect">
            <a:avLst/>
          </a:prstGeom>
          <a:noFill/>
        </p:spPr>
        <p:txBody>
          <a:bodyPr wrap="square" rtlCol="0">
            <a:spAutoFit/>
          </a:bodyPr>
          <a:lstStyle/>
          <a:p>
            <a:pPr indent="452438"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青年对职业声望的看法与我国改革开放之后经济政策和劳动政策的变化有极大关系。当代劳动价值观的时代特征的诸方面变化，可以概括为两大基本趋势，即由精神归属向物质归属的转变，由集体取向向个人取向的转变。</a:t>
            </a:r>
          </a:p>
        </p:txBody>
      </p:sp>
      <p:sp>
        <p:nvSpPr>
          <p:cNvPr id="12" name="文本框 11">
            <a:extLst>
              <a:ext uri="{FF2B5EF4-FFF2-40B4-BE49-F238E27FC236}">
                <a16:creationId xmlns:a16="http://schemas.microsoft.com/office/drawing/2014/main" id="{FA60C97D-225C-484C-A01D-250BF809CB61}"/>
              </a:ext>
            </a:extLst>
          </p:cNvPr>
          <p:cNvSpPr txBox="1"/>
          <p:nvPr/>
        </p:nvSpPr>
        <p:spPr>
          <a:xfrm>
            <a:off x="1295489" y="3519290"/>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（四）职业意向的时代差异</a:t>
            </a:r>
          </a:p>
        </p:txBody>
      </p:sp>
    </p:spTree>
    <p:extLst>
      <p:ext uri="{BB962C8B-B14F-4D97-AF65-F5344CB8AC3E}">
        <p14:creationId xmlns:p14="http://schemas.microsoft.com/office/powerpoint/2010/main" val="373139536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劳动价值观的形成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一、树立正确的劳动价值观的途径</a:t>
            </a:r>
          </a:p>
        </p:txBody>
      </p:sp>
      <p:sp>
        <p:nvSpPr>
          <p:cNvPr id="18" name="文本框 17"/>
          <p:cNvSpPr txBox="1"/>
          <p:nvPr/>
        </p:nvSpPr>
        <p:spPr>
          <a:xfrm>
            <a:off x="1499235" y="2397489"/>
            <a:ext cx="9294103" cy="41819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尊重劳动：常怀感恩之心</a:t>
            </a:r>
          </a:p>
        </p:txBody>
      </p:sp>
      <p:sp>
        <p:nvSpPr>
          <p:cNvPr id="11" name="文本框 10"/>
          <p:cNvSpPr txBox="1"/>
          <p:nvPr/>
        </p:nvSpPr>
        <p:spPr>
          <a:xfrm>
            <a:off x="1438550" y="2815680"/>
            <a:ext cx="3605398" cy="78752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热爱劳动：人生幸福据点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践行劳动：奋斗的青春最美丽</a:t>
            </a:r>
          </a:p>
        </p:txBody>
      </p:sp>
      <p:pic>
        <p:nvPicPr>
          <p:cNvPr id="8" name="图片 7">
            <a:extLst>
              <a:ext uri="{FF2B5EF4-FFF2-40B4-BE49-F238E27FC236}">
                <a16:creationId xmlns:a16="http://schemas.microsoft.com/office/drawing/2014/main" id="{B7AE8466-E514-4600-9D6E-DACD3CAAEF96}"/>
              </a:ext>
            </a:extLst>
          </p:cNvPr>
          <p:cNvPicPr>
            <a:picLocks noChangeAspect="1"/>
          </p:cNvPicPr>
          <p:nvPr/>
        </p:nvPicPr>
        <p:blipFill>
          <a:blip r:embed="rId3"/>
          <a:stretch>
            <a:fillRect/>
          </a:stretch>
        </p:blipFill>
        <p:spPr>
          <a:xfrm>
            <a:off x="5190438" y="2304050"/>
            <a:ext cx="2262414" cy="1680011"/>
          </a:xfrm>
          <a:prstGeom prst="rect">
            <a:avLst/>
          </a:prstGeom>
        </p:spPr>
      </p:pic>
      <p:pic>
        <p:nvPicPr>
          <p:cNvPr id="10" name="图片 9">
            <a:extLst>
              <a:ext uri="{FF2B5EF4-FFF2-40B4-BE49-F238E27FC236}">
                <a16:creationId xmlns:a16="http://schemas.microsoft.com/office/drawing/2014/main" id="{E9B6A256-4167-407C-AD67-C47968FFD291}"/>
              </a:ext>
            </a:extLst>
          </p:cNvPr>
          <p:cNvPicPr>
            <a:picLocks noChangeAspect="1"/>
          </p:cNvPicPr>
          <p:nvPr/>
        </p:nvPicPr>
        <p:blipFill>
          <a:blip r:embed="rId4"/>
          <a:stretch>
            <a:fillRect/>
          </a:stretch>
        </p:blipFill>
        <p:spPr>
          <a:xfrm>
            <a:off x="7783151" y="2301592"/>
            <a:ext cx="2194301" cy="1680011"/>
          </a:xfrm>
          <a:prstGeom prst="rect">
            <a:avLst/>
          </a:prstGeom>
        </p:spPr>
      </p:pic>
      <p:sp>
        <p:nvSpPr>
          <p:cNvPr id="21" name="文本框 20">
            <a:extLst>
              <a:ext uri="{FF2B5EF4-FFF2-40B4-BE49-F238E27FC236}">
                <a16:creationId xmlns:a16="http://schemas.microsoft.com/office/drawing/2014/main" id="{2A622AE2-DC94-43E2-9CA8-72C8F886CEF8}"/>
              </a:ext>
            </a:extLst>
          </p:cNvPr>
          <p:cNvSpPr txBox="1"/>
          <p:nvPr/>
        </p:nvSpPr>
        <p:spPr>
          <a:xfrm>
            <a:off x="6321645" y="4083388"/>
            <a:ext cx="6096000" cy="369332"/>
          </a:xfrm>
          <a:prstGeom prst="rect">
            <a:avLst/>
          </a:prstGeom>
          <a:noFill/>
        </p:spPr>
        <p:txBody>
          <a:bodyPr wrap="square">
            <a:spAutoFit/>
          </a:bodyPr>
          <a:lstStyle/>
          <a:p>
            <a:r>
              <a:rPr lang="zh-CN" altLang="en-US" dirty="0"/>
              <a:t>红旗渠修建时的情景</a:t>
            </a:r>
          </a:p>
        </p:txBody>
      </p:sp>
      <p:pic>
        <p:nvPicPr>
          <p:cNvPr id="16" name="图片 15">
            <a:extLst>
              <a:ext uri="{FF2B5EF4-FFF2-40B4-BE49-F238E27FC236}">
                <a16:creationId xmlns:a16="http://schemas.microsoft.com/office/drawing/2014/main" id="{482CE127-68B1-417D-A120-0868500E7AFC}"/>
              </a:ext>
            </a:extLst>
          </p:cNvPr>
          <p:cNvPicPr>
            <a:picLocks noChangeAspect="1"/>
          </p:cNvPicPr>
          <p:nvPr/>
        </p:nvPicPr>
        <p:blipFill>
          <a:blip r:embed="rId5"/>
          <a:stretch>
            <a:fillRect/>
          </a:stretch>
        </p:blipFill>
        <p:spPr>
          <a:xfrm>
            <a:off x="2107936" y="3981603"/>
            <a:ext cx="2473801" cy="1735096"/>
          </a:xfrm>
          <a:prstGeom prst="rect">
            <a:avLst/>
          </a:prstGeom>
        </p:spPr>
      </p:pic>
      <p:sp>
        <p:nvSpPr>
          <p:cNvPr id="24" name="文本框 23">
            <a:extLst>
              <a:ext uri="{FF2B5EF4-FFF2-40B4-BE49-F238E27FC236}">
                <a16:creationId xmlns:a16="http://schemas.microsoft.com/office/drawing/2014/main" id="{7DB4545D-D2E4-4486-9E23-4E07EAF52560}"/>
              </a:ext>
            </a:extLst>
          </p:cNvPr>
          <p:cNvSpPr txBox="1"/>
          <p:nvPr/>
        </p:nvSpPr>
        <p:spPr>
          <a:xfrm>
            <a:off x="2855590" y="5847318"/>
            <a:ext cx="6209070" cy="369332"/>
          </a:xfrm>
          <a:prstGeom prst="rect">
            <a:avLst/>
          </a:prstGeom>
          <a:noFill/>
        </p:spPr>
        <p:txBody>
          <a:bodyPr wrap="square">
            <a:spAutoFit/>
          </a:bodyPr>
          <a:lstStyle/>
          <a:p>
            <a:r>
              <a:rPr lang="zh-CN" altLang="en-US" sz="1800" b="0" i="0" u="none" strike="noStrike" baseline="0" dirty="0">
                <a:solidFill>
                  <a:srgbClr val="211D1E"/>
                </a:solidFill>
                <a:latin typeface="方正黑体挸忌."/>
              </a:rPr>
              <a:t>医护人员</a:t>
            </a:r>
            <a:endParaRPr lang="zh-CN" altLang="en-US" dirty="0"/>
          </a:p>
        </p:txBody>
      </p:sp>
    </p:spTree>
    <p:extLst>
      <p:ext uri="{BB962C8B-B14F-4D97-AF65-F5344CB8AC3E}">
        <p14:creationId xmlns:p14="http://schemas.microsoft.com/office/powerpoint/2010/main" val="179398128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劳动价值观的形成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5717826"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二、职业院校学生树立正确劳动价值观的重要意义</a:t>
            </a:r>
          </a:p>
        </p:txBody>
      </p:sp>
      <p:sp>
        <p:nvSpPr>
          <p:cNvPr id="18" name="文本框 17"/>
          <p:cNvSpPr txBox="1"/>
          <p:nvPr/>
        </p:nvSpPr>
        <p:spPr>
          <a:xfrm>
            <a:off x="1499235" y="2397489"/>
            <a:ext cx="936541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有助于学生树立正确的人生观和价值观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树立正确的劳动观，有利于学生真正认识到劳动创造人类社会的本源性价值，树立正确的人生观和价值观；树立正确的劳动观，有助于学生热爱劳动、尊重劳动，激发学习热情和创新精神，真正认识到劳动是生命意义和生命价值实现的唯一途径，认识到劳动是财富创造的源泉，幸福都是奋斗出来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有助于形成积极向上的就业创业观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正确的劳动观能够培养学生吃苦耐劳的劳动精神和创新精神，促进学生的自主创业。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有助于促进学生的全面发展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树立正确的劳动观，有利于学生在劳动中增强体魄、磨炼意志、提升人格品质，实现以劳树德、以劳增智、以劳健体、以劳育美的目标。</a:t>
            </a:r>
          </a:p>
        </p:txBody>
      </p:sp>
    </p:spTree>
    <p:extLst>
      <p:ext uri="{BB962C8B-B14F-4D97-AF65-F5344CB8AC3E}">
        <p14:creationId xmlns:p14="http://schemas.microsoft.com/office/powerpoint/2010/main" val="245775212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64062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一、劳动精神的内涵</a:t>
            </a:r>
          </a:p>
        </p:txBody>
      </p:sp>
      <p:sp>
        <p:nvSpPr>
          <p:cNvPr id="19" name="文本框 18"/>
          <p:cNvSpPr txBox="1"/>
          <p:nvPr/>
        </p:nvSpPr>
        <p:spPr>
          <a:xfrm>
            <a:off x="1295489" y="2058935"/>
            <a:ext cx="5980382"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（一）马克思主义劳动思想是新时代劳动精神的理论基础</a:t>
            </a:r>
          </a:p>
        </p:txBody>
      </p:sp>
      <p:sp>
        <p:nvSpPr>
          <p:cNvPr id="12" name="文本框 11"/>
          <p:cNvSpPr txBox="1"/>
          <p:nvPr/>
        </p:nvSpPr>
        <p:spPr>
          <a:xfrm>
            <a:off x="1295489" y="2808200"/>
            <a:ext cx="620652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（二）中华民族劳动历史和文化是新时代劳动精神的历史基础</a:t>
            </a:r>
          </a:p>
        </p:txBody>
      </p:sp>
      <p:sp>
        <p:nvSpPr>
          <p:cNvPr id="13" name="文本框 12">
            <a:extLst>
              <a:ext uri="{FF2B5EF4-FFF2-40B4-BE49-F238E27FC236}">
                <a16:creationId xmlns:a16="http://schemas.microsoft.com/office/drawing/2014/main" id="{D6195AF4-F241-47EF-B788-498EAA4510E5}"/>
              </a:ext>
            </a:extLst>
          </p:cNvPr>
          <p:cNvSpPr txBox="1"/>
          <p:nvPr/>
        </p:nvSpPr>
        <p:spPr>
          <a:xfrm>
            <a:off x="1295489" y="3557465"/>
            <a:ext cx="620652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（三）中国特色社会主义事业是新时代劳动精神的实践基础</a:t>
            </a:r>
          </a:p>
        </p:txBody>
      </p:sp>
      <p:sp>
        <p:nvSpPr>
          <p:cNvPr id="14" name="文本框 13">
            <a:extLst>
              <a:ext uri="{FF2B5EF4-FFF2-40B4-BE49-F238E27FC236}">
                <a16:creationId xmlns:a16="http://schemas.microsoft.com/office/drawing/2014/main" id="{9A12C619-7DB6-41CC-AC1E-39E7ADC3DDA9}"/>
              </a:ext>
            </a:extLst>
          </p:cNvPr>
          <p:cNvSpPr txBox="1"/>
          <p:nvPr/>
        </p:nvSpPr>
        <p:spPr>
          <a:xfrm>
            <a:off x="1295489" y="4306730"/>
            <a:ext cx="620652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（四）新时代劳动精神是幸福感的社会文化价值体现</a:t>
            </a:r>
          </a:p>
        </p:txBody>
      </p:sp>
    </p:spTree>
    <p:extLst>
      <p:ext uri="{BB962C8B-B14F-4D97-AF65-F5344CB8AC3E}">
        <p14:creationId xmlns:p14="http://schemas.microsoft.com/office/powerpoint/2010/main" val="409221815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24872" y="2397489"/>
            <a:ext cx="9379562" cy="2308324"/>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劳动教育具有智育属性。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教师百科辞典</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对劳动教育的定义是：“劳动教育就是向受教育者传播劳动知识和技能，培养他们正确的劳动观点、劳动习惯和劳动情感。”</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成有信在其</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教育学原理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中将劳动教育定义为：“培养学生具有现代工农业生产的基本知识和基本技能的教育。”</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以上两个定义都强调劳动教育的智育属性，将劳动教育的主要价值定位为传播现代生产基本知识和技能，提高社会劳动生产的智力水平。</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（二）作为智育内容的劳动教育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18577906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64062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47039"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二、劳动精神的要素</a:t>
            </a:r>
          </a:p>
        </p:txBody>
      </p:sp>
      <p:sp>
        <p:nvSpPr>
          <p:cNvPr id="19" name="文本框 18"/>
          <p:cNvSpPr txBox="1"/>
          <p:nvPr/>
        </p:nvSpPr>
        <p:spPr>
          <a:xfrm>
            <a:off x="1295489" y="2058935"/>
            <a:ext cx="2627582"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（一）爱岗敬业、争创一流</a:t>
            </a:r>
          </a:p>
        </p:txBody>
      </p:sp>
      <p:sp>
        <p:nvSpPr>
          <p:cNvPr id="12" name="文本框 11"/>
          <p:cNvSpPr txBox="1"/>
          <p:nvPr/>
        </p:nvSpPr>
        <p:spPr>
          <a:xfrm>
            <a:off x="1295489" y="2808200"/>
            <a:ext cx="2716072"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（二）艰苦奋斗、勇于创新</a:t>
            </a:r>
          </a:p>
        </p:txBody>
      </p:sp>
      <p:sp>
        <p:nvSpPr>
          <p:cNvPr id="13" name="文本框 12">
            <a:extLst>
              <a:ext uri="{FF2B5EF4-FFF2-40B4-BE49-F238E27FC236}">
                <a16:creationId xmlns:a16="http://schemas.microsoft.com/office/drawing/2014/main" id="{D6195AF4-F241-47EF-B788-498EAA4510E5}"/>
              </a:ext>
            </a:extLst>
          </p:cNvPr>
          <p:cNvSpPr txBox="1"/>
          <p:nvPr/>
        </p:nvSpPr>
        <p:spPr>
          <a:xfrm>
            <a:off x="1295489" y="3557465"/>
            <a:ext cx="3197853"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（三）淡泊名利、甘于奉献</a:t>
            </a:r>
          </a:p>
        </p:txBody>
      </p:sp>
      <p:sp>
        <p:nvSpPr>
          <p:cNvPr id="14" name="文本框 13">
            <a:extLst>
              <a:ext uri="{FF2B5EF4-FFF2-40B4-BE49-F238E27FC236}">
                <a16:creationId xmlns:a16="http://schemas.microsoft.com/office/drawing/2014/main" id="{9A12C619-7DB6-41CC-AC1E-39E7ADC3DDA9}"/>
              </a:ext>
            </a:extLst>
          </p:cNvPr>
          <p:cNvSpPr txBox="1"/>
          <p:nvPr/>
        </p:nvSpPr>
        <p:spPr>
          <a:xfrm>
            <a:off x="1295489" y="4306730"/>
            <a:ext cx="2863556"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（四）忠于职守、时刻担当</a:t>
            </a:r>
          </a:p>
        </p:txBody>
      </p:sp>
      <p:sp>
        <p:nvSpPr>
          <p:cNvPr id="15" name="文本框 14">
            <a:extLst>
              <a:ext uri="{FF2B5EF4-FFF2-40B4-BE49-F238E27FC236}">
                <a16:creationId xmlns:a16="http://schemas.microsoft.com/office/drawing/2014/main" id="{DF72E8B6-C8B4-4135-B7C9-0A803BDD5EF7}"/>
              </a:ext>
            </a:extLst>
          </p:cNvPr>
          <p:cNvSpPr txBox="1"/>
          <p:nvPr/>
        </p:nvSpPr>
        <p:spPr>
          <a:xfrm>
            <a:off x="4210800" y="1557040"/>
            <a:ext cx="4303935"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三、提出和弘扬劳动精神的意义</a:t>
            </a:r>
          </a:p>
        </p:txBody>
      </p:sp>
      <p:sp>
        <p:nvSpPr>
          <p:cNvPr id="16" name="文本框 15">
            <a:extLst>
              <a:ext uri="{FF2B5EF4-FFF2-40B4-BE49-F238E27FC236}">
                <a16:creationId xmlns:a16="http://schemas.microsoft.com/office/drawing/2014/main" id="{CA6C5202-6A02-4F19-9F63-F3067907ED24}"/>
              </a:ext>
            </a:extLst>
          </p:cNvPr>
          <p:cNvSpPr txBox="1"/>
          <p:nvPr/>
        </p:nvSpPr>
        <p:spPr>
          <a:xfrm>
            <a:off x="4528347" y="2058935"/>
            <a:ext cx="601183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（一）劳动精神是对广大劳动者劳动实践的高度肯定与科学总结</a:t>
            </a:r>
          </a:p>
        </p:txBody>
      </p:sp>
      <p:sp>
        <p:nvSpPr>
          <p:cNvPr id="17" name="文本框 16">
            <a:extLst>
              <a:ext uri="{FF2B5EF4-FFF2-40B4-BE49-F238E27FC236}">
                <a16:creationId xmlns:a16="http://schemas.microsoft.com/office/drawing/2014/main" id="{F57555FD-77C6-4C81-A248-4507FD54162A}"/>
              </a:ext>
            </a:extLst>
          </p:cNvPr>
          <p:cNvSpPr txBox="1"/>
          <p:nvPr/>
        </p:nvSpPr>
        <p:spPr>
          <a:xfrm>
            <a:off x="4528346" y="2808200"/>
            <a:ext cx="5844685" cy="787523"/>
          </a:xfrm>
          <a:prstGeom prst="rect">
            <a:avLst/>
          </a:prstGeom>
          <a:noFill/>
        </p:spPr>
        <p:txBody>
          <a:bodyPr wrap="square" rtlCol="0">
            <a:spAutoFit/>
          </a:bodyPr>
          <a:lstStyle/>
          <a:p>
            <a:pPr algn="just">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（二）劳动精神是对马克思主义劳动价值论、劳动观的丰富和  </a:t>
            </a:r>
            <a:endPar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a:p>
            <a:pPr algn="just">
              <a:lnSpc>
                <a:spcPct val="150000"/>
              </a:lnSpc>
            </a:pPr>
            <a:r>
              <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rPr>
              <a:t>          </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发展</a:t>
            </a:r>
          </a:p>
        </p:txBody>
      </p:sp>
      <p:sp>
        <p:nvSpPr>
          <p:cNvPr id="18" name="文本框 17">
            <a:extLst>
              <a:ext uri="{FF2B5EF4-FFF2-40B4-BE49-F238E27FC236}">
                <a16:creationId xmlns:a16="http://schemas.microsoft.com/office/drawing/2014/main" id="{8BC8185C-7A25-4EC7-9B42-3D2D6456D7A1}"/>
              </a:ext>
            </a:extLst>
          </p:cNvPr>
          <p:cNvSpPr txBox="1"/>
          <p:nvPr/>
        </p:nvSpPr>
        <p:spPr>
          <a:xfrm>
            <a:off x="4528347" y="3557465"/>
            <a:ext cx="5579214" cy="787523"/>
          </a:xfrm>
          <a:prstGeom prst="rect">
            <a:avLst/>
          </a:prstGeom>
          <a:noFill/>
        </p:spPr>
        <p:txBody>
          <a:bodyPr wrap="square" rtlCol="0">
            <a:spAutoFit/>
          </a:bodyPr>
          <a:lstStyle/>
          <a:p>
            <a:pPr algn="just">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（三）劳动精神是社会主义核心价值观的应有之义，与劳模</a:t>
            </a:r>
            <a:endPar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a:p>
            <a:pPr algn="just">
              <a:lnSpc>
                <a:spcPct val="150000"/>
              </a:lnSpc>
            </a:pPr>
            <a:r>
              <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rPr>
              <a:t>        </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精神、工匠精神相互包容</a:t>
            </a:r>
          </a:p>
        </p:txBody>
      </p:sp>
    </p:spTree>
    <p:extLst>
      <p:ext uri="{BB962C8B-B14F-4D97-AF65-F5344CB8AC3E}">
        <p14:creationId xmlns:p14="http://schemas.microsoft.com/office/powerpoint/2010/main" val="392253865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劳动精神与劳模精神的关系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a:cxnSpLocks/>
            </p:cNvCxnSpPr>
            <p:nvPr/>
          </p:nvCxnSpPr>
          <p:spPr>
            <a:xfrm>
              <a:off x="438150" y="1095375"/>
              <a:ext cx="5097411"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一、新时代的劳模精神</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劳模精神的内在本质是主人翁意识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劳模精神的核心是工匠精神</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（一）劳模精神的内涵</a:t>
            </a: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工人阶级优秀品格的体现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伟大的中华民族精神的传承</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改革创新的时代精神的凝结</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（二）劳模精神的本质特征</a:t>
            </a:r>
          </a:p>
        </p:txBody>
      </p:sp>
      <p:pic>
        <p:nvPicPr>
          <p:cNvPr id="9" name="图片 8">
            <a:extLst>
              <a:ext uri="{FF2B5EF4-FFF2-40B4-BE49-F238E27FC236}">
                <a16:creationId xmlns:a16="http://schemas.microsoft.com/office/drawing/2014/main" id="{72FBCF6C-2CA7-4C92-89BF-09CD6DD6938B}"/>
              </a:ext>
            </a:extLst>
          </p:cNvPr>
          <p:cNvPicPr>
            <a:picLocks noChangeAspect="1"/>
          </p:cNvPicPr>
          <p:nvPr/>
        </p:nvPicPr>
        <p:blipFill>
          <a:blip r:embed="rId3"/>
          <a:stretch>
            <a:fillRect/>
          </a:stretch>
        </p:blipFill>
        <p:spPr>
          <a:xfrm>
            <a:off x="5960125" y="1741706"/>
            <a:ext cx="4279191" cy="4140219"/>
          </a:xfrm>
          <a:prstGeom prst="rect">
            <a:avLst/>
          </a:prstGeom>
        </p:spPr>
      </p:pic>
    </p:spTree>
    <p:extLst>
      <p:ext uri="{BB962C8B-B14F-4D97-AF65-F5344CB8AC3E}">
        <p14:creationId xmlns:p14="http://schemas.microsoft.com/office/powerpoint/2010/main" val="322014384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劳动精神与劳模精神的关系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a:cxnSpLocks/>
            </p:cNvCxnSpPr>
            <p:nvPr/>
          </p:nvCxnSpPr>
          <p:spPr>
            <a:xfrm>
              <a:off x="438150" y="1095375"/>
              <a:ext cx="5097411"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一、新时代的劳模精神</a:t>
            </a:r>
          </a:p>
        </p:txBody>
      </p:sp>
      <p:sp>
        <p:nvSpPr>
          <p:cNvPr id="18" name="文本框 17"/>
          <p:cNvSpPr txBox="1"/>
          <p:nvPr/>
        </p:nvSpPr>
        <p:spPr>
          <a:xfrm>
            <a:off x="1448948" y="2530052"/>
            <a:ext cx="9294103"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以劳模精神实现价值引领，激发劳动精神的内生动力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）以个人奋斗的幸福梦激发对劳动的热爱。</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）国家的富强、民族的复兴、伟大中国梦的实现，都需要作为追梦者和圆梦人的每一个青年学生，依靠自己的聪明才智和辛勤劳动来实现。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以劳模精神加深劳动认知，提高劳动自觉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青年学生只有充分认识劳动的价值和意义，才能为了信仰而产生劳动自觉。这种劳动信仰就是培养自身劳动精神的原动力。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以劳模精神实现榜样带动，彰显劳模精神的榜样力量</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）用劳模精神激发劳动意识。（</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）用劳模精神涵养奉献情怀。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）用劳模精神增强集体意识。</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（三）传承新时代劳模精神</a:t>
            </a:r>
          </a:p>
        </p:txBody>
      </p:sp>
    </p:spTree>
    <p:extLst>
      <p:ext uri="{BB962C8B-B14F-4D97-AF65-F5344CB8AC3E}">
        <p14:creationId xmlns:p14="http://schemas.microsoft.com/office/powerpoint/2010/main" val="42057928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劳动精神与劳模精神的关系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a:cxnSpLocks/>
            </p:cNvCxnSpPr>
            <p:nvPr/>
          </p:nvCxnSpPr>
          <p:spPr>
            <a:xfrm>
              <a:off x="438150" y="1095375"/>
              <a:ext cx="5097411"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6238935"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二、劳模精神和劳动精神的关系是部分和整体的关系</a:t>
            </a:r>
          </a:p>
        </p:txBody>
      </p:sp>
      <p:sp>
        <p:nvSpPr>
          <p:cNvPr id="18" name="文本框 17"/>
          <p:cNvSpPr txBox="1"/>
          <p:nvPr/>
        </p:nvSpPr>
        <p:spPr>
          <a:xfrm>
            <a:off x="1242471" y="219482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劳动精神应该成为所有劳动者都必须拥有的精神。劳模精神也是所有劳动者都应该学习的精神。二者也是方向和基础的关系，劳模精神是方向，劳动精神是基础。</a:t>
            </a:r>
          </a:p>
        </p:txBody>
      </p:sp>
      <p:sp>
        <p:nvSpPr>
          <p:cNvPr id="11" name="文本框 10">
            <a:extLst>
              <a:ext uri="{FF2B5EF4-FFF2-40B4-BE49-F238E27FC236}">
                <a16:creationId xmlns:a16="http://schemas.microsoft.com/office/drawing/2014/main" id="{24E04927-2B9E-4C93-BB56-989F40A4C491}"/>
              </a:ext>
            </a:extLst>
          </p:cNvPr>
          <p:cNvSpPr txBox="1"/>
          <p:nvPr/>
        </p:nvSpPr>
        <p:spPr>
          <a:xfrm>
            <a:off x="977941" y="3506317"/>
            <a:ext cx="6238935"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三、劳模精神是劳动精神的积极体现</a:t>
            </a:r>
          </a:p>
        </p:txBody>
      </p:sp>
      <p:sp>
        <p:nvSpPr>
          <p:cNvPr id="12" name="文本框 11">
            <a:extLst>
              <a:ext uri="{FF2B5EF4-FFF2-40B4-BE49-F238E27FC236}">
                <a16:creationId xmlns:a16="http://schemas.microsoft.com/office/drawing/2014/main" id="{0BC6585A-AA41-415C-8E6D-885BF2979113}"/>
              </a:ext>
            </a:extLst>
          </p:cNvPr>
          <p:cNvSpPr txBox="1"/>
          <p:nvPr/>
        </p:nvSpPr>
        <p:spPr>
          <a:xfrm>
            <a:off x="1242471" y="4144106"/>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继承并发展了中华民族传统优秀的劳动观念，树立并彰显了一种辛勤劳动、诚实劳动、创造性劳动的新理念，营造并弘扬了一种劳动光荣、技能宝贵、创造伟大的时代风尚，生成并传播了一种劳动者至上、劳动者平等、劳动者可敬、劳动最光荣、劳动最崇高、劳动最伟大、劳动最美丽的劳动观。</a:t>
            </a:r>
          </a:p>
        </p:txBody>
      </p:sp>
    </p:spTree>
    <p:extLst>
      <p:ext uri="{BB962C8B-B14F-4D97-AF65-F5344CB8AC3E}">
        <p14:creationId xmlns:p14="http://schemas.microsoft.com/office/powerpoint/2010/main" val="386595528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995701" cy="461665"/>
            <a:chOff x="438150" y="641350"/>
            <a:chExt cx="5995701" cy="461665"/>
          </a:xfrm>
        </p:grpSpPr>
        <p:sp>
          <p:nvSpPr>
            <p:cNvPr id="2" name="文本框 1"/>
            <p:cNvSpPr txBox="1"/>
            <p:nvPr/>
          </p:nvSpPr>
          <p:spPr>
            <a:xfrm>
              <a:off x="843915" y="641350"/>
              <a:ext cx="5589936"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劳模精神的具体表现及典型人物 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8414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一、劳模精神的具体体现</a:t>
            </a:r>
          </a:p>
        </p:txBody>
      </p:sp>
      <p:sp>
        <p:nvSpPr>
          <p:cNvPr id="18" name="文本框 17"/>
          <p:cNvSpPr txBox="1"/>
          <p:nvPr/>
        </p:nvSpPr>
        <p:spPr>
          <a:xfrm>
            <a:off x="1499235" y="2397489"/>
            <a:ext cx="9294103" cy="300351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革命战争年代，被誉为“边区一面旗帜”的赵占魁、“兵工事业开拓者”的吴运铎等劳动模范的先进事迹和崇高品质集中体现了以“新的劳动态度对待新的劳动”的社会主义劳动精神。中华人民共和国成立之初，闻名全国的“孟泰精神”树立了工人阶级强烈的主人翁责任感，艰苦创业、勤俭节约的高尚情操。在社会主义建设时期，铁人王进喜的模范事迹集中体现了中国工人阶级为国争光的爱国主义精神，独立自主、自力更生的艰苦创业精神，胸怀全局、为国分忧的奉献精神。改革开放以来，蒋筑英、徐虎、李素丽等模范人物的先进事迹体现了解放思想、实事求是、紧跟时代、勇于创新、知难而进、一往无前、艰苦奋斗、务求实效、淡泊名利、无私奉献的为社会主义现代化事业不懈奋斗的时代精神。</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（一）不同时代劳模精神具有不同的表现</a:t>
            </a:r>
          </a:p>
        </p:txBody>
      </p:sp>
    </p:spTree>
    <p:extLst>
      <p:ext uri="{BB962C8B-B14F-4D97-AF65-F5344CB8AC3E}">
        <p14:creationId xmlns:p14="http://schemas.microsoft.com/office/powerpoint/2010/main" val="380500716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995701" cy="461665"/>
            <a:chOff x="438150" y="641350"/>
            <a:chExt cx="5995701" cy="461665"/>
          </a:xfrm>
        </p:grpSpPr>
        <p:sp>
          <p:nvSpPr>
            <p:cNvPr id="2" name="文本框 1"/>
            <p:cNvSpPr txBox="1"/>
            <p:nvPr/>
          </p:nvSpPr>
          <p:spPr>
            <a:xfrm>
              <a:off x="843915" y="641350"/>
              <a:ext cx="5589936"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劳模精神的具体表现及典型人物 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8414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一、劳模精神的具体体现</a:t>
            </a:r>
          </a:p>
        </p:txBody>
      </p:sp>
      <p:sp>
        <p:nvSpPr>
          <p:cNvPr id="18" name="文本框 17"/>
          <p:cNvSpPr txBox="1"/>
          <p:nvPr/>
        </p:nvSpPr>
        <p:spPr>
          <a:xfrm>
            <a:off x="1499235" y="2397489"/>
            <a:ext cx="9294103" cy="4480842"/>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劳动模范是民族的精英、人民的楷模。</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激励广大劳动群众争做新时代的奋斗者，就是要让实干担当在新时代蔚然成风，让改革创新在新时代焕发活力，让精益求精在新时代落地生根。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劳模精神推动着新时代产业工人队伍建设。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新时代，要继续充分发挥劳动模范和工匠人才的示范带动作用，培养更多劳动模范、大国工匠，努力打造一支有理想守信念、懂技术会创新、敢担当讲奉献的宏大的产业工人队伍，建设知识型、技能型、创新型的德才兼备劳动者生力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劳模精神引领着新时代劳动教育的价值取向。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劳动模范是每个时代劳动精神的典型象征，有助于引导广大青少年形成正确的劳动价值观，在磨炼意志和增长才干的实践中感受劳动的乐趣和收获，从而培育辛勤劳动、诚实劳动、创造性劳动的精神气质。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（二）新时代劳模精神具有丰富的当代价值</a:t>
            </a:r>
          </a:p>
        </p:txBody>
      </p:sp>
    </p:spTree>
    <p:extLst>
      <p:ext uri="{BB962C8B-B14F-4D97-AF65-F5344CB8AC3E}">
        <p14:creationId xmlns:p14="http://schemas.microsoft.com/office/powerpoint/2010/main" val="290727143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995701" cy="461665"/>
            <a:chOff x="438150" y="641350"/>
            <a:chExt cx="5995701" cy="461665"/>
          </a:xfrm>
        </p:grpSpPr>
        <p:sp>
          <p:nvSpPr>
            <p:cNvPr id="2" name="文本框 1"/>
            <p:cNvSpPr txBox="1"/>
            <p:nvPr/>
          </p:nvSpPr>
          <p:spPr>
            <a:xfrm>
              <a:off x="843915" y="641350"/>
              <a:ext cx="5589936"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劳模精神的具体表现及典型人物 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8414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二、劳模精神的典型人物</a:t>
            </a:r>
          </a:p>
        </p:txBody>
      </p:sp>
      <p:pic>
        <p:nvPicPr>
          <p:cNvPr id="8" name="图片 7">
            <a:extLst>
              <a:ext uri="{FF2B5EF4-FFF2-40B4-BE49-F238E27FC236}">
                <a16:creationId xmlns:a16="http://schemas.microsoft.com/office/drawing/2014/main" id="{556DB236-3EA0-401A-910D-5759E3A7826D}"/>
              </a:ext>
            </a:extLst>
          </p:cNvPr>
          <p:cNvPicPr>
            <a:picLocks noChangeAspect="1"/>
          </p:cNvPicPr>
          <p:nvPr/>
        </p:nvPicPr>
        <p:blipFill>
          <a:blip r:embed="rId3"/>
          <a:stretch>
            <a:fillRect/>
          </a:stretch>
        </p:blipFill>
        <p:spPr>
          <a:xfrm>
            <a:off x="1430576" y="2158071"/>
            <a:ext cx="2979678" cy="1851820"/>
          </a:xfrm>
          <a:prstGeom prst="rect">
            <a:avLst/>
          </a:prstGeom>
        </p:spPr>
      </p:pic>
      <p:sp>
        <p:nvSpPr>
          <p:cNvPr id="20" name="文本框 19">
            <a:extLst>
              <a:ext uri="{FF2B5EF4-FFF2-40B4-BE49-F238E27FC236}">
                <a16:creationId xmlns:a16="http://schemas.microsoft.com/office/drawing/2014/main" id="{5272CF04-014F-4CFF-B999-55A26B84428E}"/>
              </a:ext>
            </a:extLst>
          </p:cNvPr>
          <p:cNvSpPr txBox="1"/>
          <p:nvPr/>
        </p:nvSpPr>
        <p:spPr>
          <a:xfrm>
            <a:off x="1362254" y="4111676"/>
            <a:ext cx="6096000" cy="369332"/>
          </a:xfrm>
          <a:prstGeom prst="rect">
            <a:avLst/>
          </a:prstGeom>
          <a:noFill/>
        </p:spPr>
        <p:txBody>
          <a:bodyPr wrap="square">
            <a:spAutoFit/>
          </a:bodyPr>
          <a:lstStyle/>
          <a:p>
            <a:r>
              <a:rPr lang="zh-CN" altLang="en-US" dirty="0"/>
              <a:t>钟南山：“共和国勋章”获得者</a:t>
            </a:r>
          </a:p>
        </p:txBody>
      </p:sp>
      <p:pic>
        <p:nvPicPr>
          <p:cNvPr id="14" name="图片 13">
            <a:extLst>
              <a:ext uri="{FF2B5EF4-FFF2-40B4-BE49-F238E27FC236}">
                <a16:creationId xmlns:a16="http://schemas.microsoft.com/office/drawing/2014/main" id="{2382BB52-3A9E-42BC-8A46-8738469C684B}"/>
              </a:ext>
            </a:extLst>
          </p:cNvPr>
          <p:cNvPicPr>
            <a:picLocks noChangeAspect="1"/>
          </p:cNvPicPr>
          <p:nvPr/>
        </p:nvPicPr>
        <p:blipFill>
          <a:blip r:embed="rId4"/>
          <a:stretch>
            <a:fillRect/>
          </a:stretch>
        </p:blipFill>
        <p:spPr>
          <a:xfrm>
            <a:off x="7692027" y="1271833"/>
            <a:ext cx="3432312" cy="2473782"/>
          </a:xfrm>
          <a:prstGeom prst="rect">
            <a:avLst/>
          </a:prstGeom>
        </p:spPr>
      </p:pic>
      <p:sp>
        <p:nvSpPr>
          <p:cNvPr id="24" name="文本框 23">
            <a:extLst>
              <a:ext uri="{FF2B5EF4-FFF2-40B4-BE49-F238E27FC236}">
                <a16:creationId xmlns:a16="http://schemas.microsoft.com/office/drawing/2014/main" id="{7C66873E-D0B7-479D-B50C-560AE5779DEB}"/>
              </a:ext>
            </a:extLst>
          </p:cNvPr>
          <p:cNvSpPr txBox="1"/>
          <p:nvPr/>
        </p:nvSpPr>
        <p:spPr>
          <a:xfrm>
            <a:off x="8365905" y="3784797"/>
            <a:ext cx="2497393" cy="369332"/>
          </a:xfrm>
          <a:prstGeom prst="rect">
            <a:avLst/>
          </a:prstGeom>
          <a:noFill/>
        </p:spPr>
        <p:txBody>
          <a:bodyPr wrap="square">
            <a:spAutoFit/>
          </a:bodyPr>
          <a:lstStyle/>
          <a:p>
            <a:r>
              <a:rPr lang="zh-CN" altLang="en-US" dirty="0"/>
              <a:t>魏书生：教书育人楷模</a:t>
            </a:r>
          </a:p>
        </p:txBody>
      </p:sp>
      <p:pic>
        <p:nvPicPr>
          <p:cNvPr id="23" name="图片 22">
            <a:extLst>
              <a:ext uri="{FF2B5EF4-FFF2-40B4-BE49-F238E27FC236}">
                <a16:creationId xmlns:a16="http://schemas.microsoft.com/office/drawing/2014/main" id="{0EDF715A-CA0C-40D2-A421-AF2287483EC6}"/>
              </a:ext>
            </a:extLst>
          </p:cNvPr>
          <p:cNvPicPr>
            <a:picLocks noChangeAspect="1"/>
          </p:cNvPicPr>
          <p:nvPr/>
        </p:nvPicPr>
        <p:blipFill>
          <a:blip r:embed="rId5"/>
          <a:stretch>
            <a:fillRect/>
          </a:stretch>
        </p:blipFill>
        <p:spPr>
          <a:xfrm>
            <a:off x="5026577" y="4009891"/>
            <a:ext cx="3094783" cy="1949713"/>
          </a:xfrm>
          <a:prstGeom prst="rect">
            <a:avLst/>
          </a:prstGeom>
        </p:spPr>
      </p:pic>
      <p:sp>
        <p:nvSpPr>
          <p:cNvPr id="30" name="文本框 29">
            <a:extLst>
              <a:ext uri="{FF2B5EF4-FFF2-40B4-BE49-F238E27FC236}">
                <a16:creationId xmlns:a16="http://schemas.microsoft.com/office/drawing/2014/main" id="{E93D2326-5D7C-407B-A05F-2085D7458163}"/>
              </a:ext>
            </a:extLst>
          </p:cNvPr>
          <p:cNvSpPr txBox="1"/>
          <p:nvPr/>
        </p:nvSpPr>
        <p:spPr>
          <a:xfrm>
            <a:off x="5378245" y="6191303"/>
            <a:ext cx="2172929" cy="369332"/>
          </a:xfrm>
          <a:prstGeom prst="rect">
            <a:avLst/>
          </a:prstGeom>
          <a:noFill/>
        </p:spPr>
        <p:txBody>
          <a:bodyPr wrap="square">
            <a:spAutoFit/>
          </a:bodyPr>
          <a:lstStyle/>
          <a:p>
            <a:r>
              <a:rPr lang="zh-CN" altLang="en-US" dirty="0"/>
              <a:t>郭明义：当代雷锋</a:t>
            </a:r>
          </a:p>
        </p:txBody>
      </p:sp>
    </p:spTree>
    <p:extLst>
      <p:ext uri="{BB962C8B-B14F-4D97-AF65-F5344CB8AC3E}">
        <p14:creationId xmlns:p14="http://schemas.microsoft.com/office/powerpoint/2010/main" val="288493161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86198"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04</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872098"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工匠与工匠精神</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872098" y="3254556"/>
            <a:ext cx="5015397" cy="216982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第一节 工匠与现代工匠 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第二节 现代工匠的成长 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第三节 工匠精神与劳动精神、劳模精神的关系 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第四节 工匠精神的养成 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第五节 现代工匠典型人物</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935588"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3386197"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207315866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工匠与现代工匠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一、工匠</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在人类起源初期，为了生存，人们首先要搜集生活资料，包括采集野果、捕获森林中的野兽或水中的鱼，然后再进一步配置这些生活资料，形成了工匠的雏形。</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到了青铜器时代，有手艺的劳动者被称为“匠”，他们在劳动中所表现的才能，则被称为“技”。匠，乃罕见之人才；技，乃稀有之能力。这些手艺工人、从事手艺的人、有工艺专长的匠人，可称为工匠。他们专注于某一领域，针对这一领域的产品研发或加工过程全身心投入，精益求精、一丝不苟地完成整个工序的每一个环节。</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古代的工匠一般有画匠、木匠、铁匠、石匠、泥水匠、裁缝、剃头匠、屠宰匠、骟匠、染匠等。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（一）工匠的起源和分类</a:t>
            </a:r>
          </a:p>
        </p:txBody>
      </p:sp>
    </p:spTree>
    <p:extLst>
      <p:ext uri="{BB962C8B-B14F-4D97-AF65-F5344CB8AC3E}">
        <p14:creationId xmlns:p14="http://schemas.microsoft.com/office/powerpoint/2010/main" val="231422886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工匠与现代工匠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一、工匠</a:t>
            </a: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距今</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7000—8000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年前的原始社会末期，人类出现了第一次社会大分工，手工业从农业中分离出来，此后逐渐出现了专门从事手工业生产的工匠。按照现代产业的分类，此时的工匠参与的活动领域属于第二产业和第三产业。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自然矿物资源开采中的工匠工作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工业加工行业中的工匠工作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服务业中的工匠工作</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（二）工匠的历史演化</a:t>
            </a:r>
          </a:p>
        </p:txBody>
      </p:sp>
      <p:sp>
        <p:nvSpPr>
          <p:cNvPr id="11" name="文本框 10">
            <a:extLst>
              <a:ext uri="{FF2B5EF4-FFF2-40B4-BE49-F238E27FC236}">
                <a16:creationId xmlns:a16="http://schemas.microsoft.com/office/drawing/2014/main" id="{A418CD9A-A472-4430-8398-05B95CB54E2F}"/>
              </a:ext>
            </a:extLst>
          </p:cNvPr>
          <p:cNvSpPr txBox="1"/>
          <p:nvPr/>
        </p:nvSpPr>
        <p:spPr>
          <a:xfrm>
            <a:off x="1448948" y="5165267"/>
            <a:ext cx="9294103" cy="41819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鲁班、蔡伦、马钧、毕昇、黄道婆</a:t>
            </a:r>
          </a:p>
        </p:txBody>
      </p:sp>
      <p:sp>
        <p:nvSpPr>
          <p:cNvPr id="12" name="文本框 11">
            <a:extLst>
              <a:ext uri="{FF2B5EF4-FFF2-40B4-BE49-F238E27FC236}">
                <a16:creationId xmlns:a16="http://schemas.microsoft.com/office/drawing/2014/main" id="{C3D19873-4D39-4D88-A337-0D6943E245E7}"/>
              </a:ext>
            </a:extLst>
          </p:cNvPr>
          <p:cNvSpPr txBox="1"/>
          <p:nvPr/>
        </p:nvSpPr>
        <p:spPr>
          <a:xfrm>
            <a:off x="1245202" y="482671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（三）中国古代工匠代表人物</a:t>
            </a:r>
          </a:p>
        </p:txBody>
      </p:sp>
    </p:spTree>
    <p:extLst>
      <p:ext uri="{BB962C8B-B14F-4D97-AF65-F5344CB8AC3E}">
        <p14:creationId xmlns:p14="http://schemas.microsoft.com/office/powerpoint/2010/main" val="301475703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07780" y="2397489"/>
            <a:ext cx="9473566" cy="3046988"/>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劳动教育同时具有德育、智育双重属性。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中国百科大辞典</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指出：“劳动技术教育是全面发展教育的重要组成部分之一，由劳动教育和技术教育两方面组成，其中劳动教育是以劳动实践为主，结合进行思想教育。”也就是说，劳动教育偏重实践认知和体验，结合德育，二者共同培养劳动观点、劳动技能和劳动习惯。</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徐长发认为劳动教育是使青少年学生获得正确的劳动观念、劳动习惯、劳动情感、劳动精神，了解和懂得生产技术知识，掌握生活和劳动技能，在劳动创造中追求幸福感的育人活动。它包括劳动思想观念的教育、劳动技术知识和劳动技能的教育。</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以上定义认为劳动教育具有思想品德教育和知识技能教育的双重属性。</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（三）德育和智育相结合的劳动教育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307224004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工匠与现代工匠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二、现代工匠的培养</a:t>
            </a:r>
          </a:p>
        </p:txBody>
      </p:sp>
      <p:sp>
        <p:nvSpPr>
          <p:cNvPr id="18" name="文本框 17"/>
          <p:cNvSpPr txBox="1"/>
          <p:nvPr/>
        </p:nvSpPr>
        <p:spPr>
          <a:xfrm>
            <a:off x="1313073" y="2882292"/>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工匠是指从事现代机器生产的工业生产者（以技术工人和工程师为主）及相对应的传统手工业生产者。现代大工匠，即高水平的工匠，包括工程师、建筑师、机械师、各类技术专家等。大国工匠的现代意义包括：大国工匠是“中国制造”走向“中国创造”的人才基石；大国工匠身处行业和企业的关键生产岗位，这个岗位所需要的技术、技能直接关乎产品品质；要将“中国制造”打造成高品质的代名词，需要一代又一代、一批又一批大国工匠的努力；大国工匠的自身素质直接决定着一个品牌的成功打造。</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（一）现代工匠概述</a:t>
            </a:r>
          </a:p>
        </p:txBody>
      </p:sp>
    </p:spTree>
    <p:extLst>
      <p:ext uri="{BB962C8B-B14F-4D97-AF65-F5344CB8AC3E}">
        <p14:creationId xmlns:p14="http://schemas.microsoft.com/office/powerpoint/2010/main" val="405427104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工匠与现代工匠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二、现代工匠的培养</a:t>
            </a:r>
          </a:p>
        </p:txBody>
      </p:sp>
      <p:sp>
        <p:nvSpPr>
          <p:cNvPr id="18" name="文本框 17"/>
          <p:cNvSpPr txBox="1"/>
          <p:nvPr/>
        </p:nvSpPr>
        <p:spPr>
          <a:xfrm>
            <a:off x="1448948" y="2712121"/>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现代工匠的教育与培养需要人教、业习、技练三者同抓并举。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rgbClr val="FF0000"/>
                </a:solidFill>
                <a:latin typeface="思源黑体 CN Light" panose="020B0300000000000000" pitchFamily="34" charset="-122"/>
                <a:ea typeface="思源黑体 CN Light" panose="020B0300000000000000" pitchFamily="34" charset="-122"/>
                <a:sym typeface="思源黑体 CN"/>
              </a:rPr>
              <a:t>人教</a:t>
            </a:r>
            <a:r>
              <a:rPr lang="zh-CN" altLang="en-US" sz="1600" dirty="0">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即做人、成人之教。要成为优秀的职业人，先要学如何做人。</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rgbClr val="FF0000"/>
                </a:solidFill>
                <a:latin typeface="思源黑体 CN Light" panose="020B0300000000000000" pitchFamily="34" charset="-122"/>
                <a:ea typeface="思源黑体 CN Light" panose="020B0300000000000000" pitchFamily="34" charset="-122"/>
                <a:sym typeface="思源黑体 CN"/>
              </a:rPr>
              <a:t>业习</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，泛指业务学习，这里特指专业学习。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rgbClr val="FF0000"/>
                </a:solidFill>
                <a:latin typeface="思源黑体 CN Light" panose="020B0300000000000000" pitchFamily="34" charset="-122"/>
                <a:ea typeface="思源黑体 CN Light" panose="020B0300000000000000" pitchFamily="34" charset="-122"/>
                <a:sym typeface="思源黑体 CN"/>
              </a:rPr>
              <a:t>技练</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，是专业技术能力应用的范畴，特指技术训练。</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（二）现代工匠的培养</a:t>
            </a:r>
          </a:p>
        </p:txBody>
      </p:sp>
    </p:spTree>
    <p:extLst>
      <p:ext uri="{BB962C8B-B14F-4D97-AF65-F5344CB8AC3E}">
        <p14:creationId xmlns:p14="http://schemas.microsoft.com/office/powerpoint/2010/main" val="297849659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现代工匠的成长</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一、建立科学的职业认知</a:t>
            </a:r>
          </a:p>
        </p:txBody>
      </p:sp>
      <p:sp>
        <p:nvSpPr>
          <p:cNvPr id="18" name="文本框 17"/>
          <p:cNvSpPr txBox="1"/>
          <p:nvPr/>
        </p:nvSpPr>
        <p:spPr>
          <a:xfrm>
            <a:off x="1499234" y="2158718"/>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确认知我们的职业，坚定将职业转化为毕生事业的理想。学生首先要了解专业，主动了解将来所从事的职业及岗位工作内容，客观分析自身兴趣和特长，择己所爱，确定自己毕生奋斗的职业目标，有了这样的思想认识，才能沉下心进行专业知识和技能的学习，才能在精湛技艺积累的过程中守得住初心、耐得住寂寞。</a:t>
            </a: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我们在学习中要把工匠精神提升到职业道德的层面，将弘扬工匠精神视作责任和使命，在工作和学习中理直气壮地追求卓越，追求极致。</a:t>
            </a:r>
          </a:p>
        </p:txBody>
      </p:sp>
      <p:sp>
        <p:nvSpPr>
          <p:cNvPr id="13" name="文本框 12">
            <a:extLst>
              <a:ext uri="{FF2B5EF4-FFF2-40B4-BE49-F238E27FC236}">
                <a16:creationId xmlns:a16="http://schemas.microsoft.com/office/drawing/2014/main" id="{C4D74E28-E5DE-46DC-A179-8C8B38CEAF8A}"/>
              </a:ext>
            </a:extLst>
          </p:cNvPr>
          <p:cNvSpPr txBox="1"/>
          <p:nvPr/>
        </p:nvSpPr>
        <p:spPr>
          <a:xfrm>
            <a:off x="977942" y="3917251"/>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二、提升对工匠精神的情感认同</a:t>
            </a:r>
          </a:p>
        </p:txBody>
      </p:sp>
    </p:spTree>
    <p:extLst>
      <p:ext uri="{BB962C8B-B14F-4D97-AF65-F5344CB8AC3E}">
        <p14:creationId xmlns:p14="http://schemas.microsoft.com/office/powerpoint/2010/main" val="149391963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现代工匠的成长</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三、锻炼坚韧不拔的工匠意志</a:t>
            </a:r>
          </a:p>
        </p:txBody>
      </p:sp>
      <p:sp>
        <p:nvSpPr>
          <p:cNvPr id="18" name="文本框 17"/>
          <p:cNvSpPr txBox="1"/>
          <p:nvPr/>
        </p:nvSpPr>
        <p:spPr>
          <a:xfrm>
            <a:off x="1499234" y="2092377"/>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要成长为大国工匠亦如此，不仅要有超出世人的天赋和才华，还必须有坚韧不拔的意志。匠人最引以为傲的是成熟的技艺，而技艺的提高和精湛在于重复的练习和一次次的突破，技艺、技能从掌握到炉火纯青需要经历长时间的反复练习和揣摩，这种枯燥的重复练习也不是一时的兴趣可以维系的，必须具备坚强的意志。同时对于真正的工匠来说，他们往往还需要技艺的突破、提高和创新，需要无数次的反复实践，在实践的过程中难免会遇到竞争、挫败、瓶颈等压力，靠一时的激情也是难以维系的，更需要锻炼顽强的意志品质。</a:t>
            </a:r>
          </a:p>
        </p:txBody>
      </p:sp>
      <p:sp>
        <p:nvSpPr>
          <p:cNvPr id="11" name="文本框 10"/>
          <p:cNvSpPr txBox="1"/>
          <p:nvPr/>
        </p:nvSpPr>
        <p:spPr>
          <a:xfrm>
            <a:off x="1499234" y="5085510"/>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我们在行为习惯中实践工匠精神，在实践中感悟和提升自己的工匠精神。这样，工匠所需要的基本素养就可以进入我们的意识深处，融入我们的思维和劳动习惯。</a:t>
            </a:r>
          </a:p>
        </p:txBody>
      </p:sp>
      <p:sp>
        <p:nvSpPr>
          <p:cNvPr id="13" name="文本框 12">
            <a:extLst>
              <a:ext uri="{FF2B5EF4-FFF2-40B4-BE49-F238E27FC236}">
                <a16:creationId xmlns:a16="http://schemas.microsoft.com/office/drawing/2014/main" id="{C4D74E28-E5DE-46DC-A179-8C8B38CEAF8A}"/>
              </a:ext>
            </a:extLst>
          </p:cNvPr>
          <p:cNvSpPr txBox="1"/>
          <p:nvPr/>
        </p:nvSpPr>
        <p:spPr>
          <a:xfrm>
            <a:off x="977942" y="4562297"/>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四、注重工匠精神的行为养成</a:t>
            </a:r>
          </a:p>
        </p:txBody>
      </p:sp>
    </p:spTree>
    <p:extLst>
      <p:ext uri="{BB962C8B-B14F-4D97-AF65-F5344CB8AC3E}">
        <p14:creationId xmlns:p14="http://schemas.microsoft.com/office/powerpoint/2010/main" val="86702182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877049" cy="461665"/>
            <a:chOff x="438150" y="641350"/>
            <a:chExt cx="6877049" cy="461665"/>
          </a:xfrm>
        </p:grpSpPr>
        <p:sp>
          <p:nvSpPr>
            <p:cNvPr id="2" name="文本框 1"/>
            <p:cNvSpPr txBox="1"/>
            <p:nvPr/>
          </p:nvSpPr>
          <p:spPr>
            <a:xfrm>
              <a:off x="843914" y="641350"/>
              <a:ext cx="647128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工匠精神与劳动精神、劳模精神的关系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67558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三、工匠精神融入劳动教育的途径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3742178"/>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劳模精神、工匠精神之间存在着极强的关联性，三者相互补充，相互支撑，构成了一个有机整体，既有区别，又相互联系，呈现递进式关系。我们作为新时代社会建设的“答卷人”，更应该合理把握三者间的有机关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劳动精神是位于哲学层面的，它是支撑劳模精神、工匠精神的理论基础。无论是劳模精神，还是工匠精神，都是基于劳动光荣的理念而产生的，是劳动精神在社会主义制度下的不同实现形式。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就劳模精神与工匠精神的关系而言，劳模精神的主体是劳模，工匠精神的主体是职工。二者之间既有联系，又有区别。</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方面，和工匠精神相比，劳模精神是一种高层次的道德追求。劳模精神除了强调卓越的技能，还强调高尚的道德情操，劳模精神作为时代精神的一种体现，对全社会起到了引领作用。工匠精神更多地强调技术上精益求精的不懈追求，它是对广大职工的一种时代要求，更强调职工的个体完善。</a:t>
            </a:r>
          </a:p>
        </p:txBody>
      </p:sp>
    </p:spTree>
    <p:extLst>
      <p:ext uri="{BB962C8B-B14F-4D97-AF65-F5344CB8AC3E}">
        <p14:creationId xmlns:p14="http://schemas.microsoft.com/office/powerpoint/2010/main" val="178876151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877049" cy="461665"/>
            <a:chOff x="438150" y="641350"/>
            <a:chExt cx="6877049" cy="461665"/>
          </a:xfrm>
        </p:grpSpPr>
        <p:sp>
          <p:nvSpPr>
            <p:cNvPr id="2" name="文本框 1"/>
            <p:cNvSpPr txBox="1"/>
            <p:nvPr/>
          </p:nvSpPr>
          <p:spPr>
            <a:xfrm>
              <a:off x="843914" y="641350"/>
              <a:ext cx="647128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工匠精神与劳动精神、劳模精神的关系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675586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三、工匠精神融入劳动教育的途径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380397"/>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另一方面，弘扬劳模精神和工匠精神，都是为了全面提高广大职工的素质，加快建设一支知识型、技能型、创新型产业工人队伍，为建设社会主义现代化强国充分发挥工人阶级的主力军作用。</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之，要发挥好新时代中国工匠精神的作用，必须处理好劳模精神、劳动精神、工匠精神的关系，使三者的作用得以充分发挥，从而在全社会形成尊重劳动、尊重劳模、尊重工匠的良好氛围，为决胜全面建成小康社会，夺取新时代中国特色社会主义伟大胜利贡献更大的力量。</a:t>
            </a:r>
          </a:p>
        </p:txBody>
      </p:sp>
    </p:spTree>
    <p:extLst>
      <p:ext uri="{BB962C8B-B14F-4D97-AF65-F5344CB8AC3E}">
        <p14:creationId xmlns:p14="http://schemas.microsoft.com/office/powerpoint/2010/main" val="420685077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工匠精神的养成 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5216381"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一、职业院校培育塑造学生工匠精神的路径</a:t>
            </a:r>
          </a:p>
        </p:txBody>
      </p:sp>
      <p:sp>
        <p:nvSpPr>
          <p:cNvPr id="18" name="文本框 17"/>
          <p:cNvSpPr txBox="1"/>
          <p:nvPr/>
        </p:nvSpPr>
        <p:spPr>
          <a:xfrm>
            <a:off x="1547270" y="2666778"/>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国正处在由制造大国向制造强国迈进的过渡阶段，这一时期需要更多的学生参与到创新创业的行动中来。在创新创业的过程中，只有全体成员都拥有高度的责任感和创新意识，发挥团队精神，才能顺利实现由制造到创新的转型。以工匠精神引领学生正确价值观的培养，可以使学生认识到弘扬工匠精神的目的是服务社会，创新创业是追逐梦想的过程也是服务社会的过程。学生弘扬工匠精神和服务社会的理念，在知行合一的过程中，能够感知社会责任的重大，积极调和个人价值与社会价值之间的冲突，在发展变化的时代逐步建立起正确的价值观。</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（一）以工匠精神引领学生正确三观的培养</a:t>
            </a:r>
          </a:p>
        </p:txBody>
      </p:sp>
    </p:spTree>
    <p:extLst>
      <p:ext uri="{BB962C8B-B14F-4D97-AF65-F5344CB8AC3E}">
        <p14:creationId xmlns:p14="http://schemas.microsoft.com/office/powerpoint/2010/main" val="244378152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工匠精神的养成 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5216381"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一、职业院校培育塑造学生工匠精神的路径</a:t>
            </a:r>
          </a:p>
        </p:txBody>
      </p:sp>
      <p:sp>
        <p:nvSpPr>
          <p:cNvPr id="18" name="文本框 17"/>
          <p:cNvSpPr txBox="1"/>
          <p:nvPr/>
        </p:nvSpPr>
        <p:spPr>
          <a:xfrm>
            <a:off x="1547270" y="2666778"/>
            <a:ext cx="9294103"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年，中央电视台推出的纪录片</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大国工匠</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，讲述了</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位不同岗位的劳动者匠心筑梦的故事。他们在平凡岗位上执着追求，从而达到职业技能的完美和极致。可见，大国工匠精神在职业观的塑造中极为关键，它折射出从业人员的职业价值观与就业观。大国工匠精神对学生就业也具有指导意义。职业院校学生只有拥有了过硬的业务能力与优良的职业素质，才能奠定职业发展的良好基础。</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大众创业，万众创新”的口号响彻中华大地的今天，职业院校学生创业绝不是一件容易的事，尤其在创业的初始阶段，工匠精神应该植根于每一位职业院校学生创业者的内心深处，只有时刻秉持把产品和服务做精做强的理念，才能在创业中立于不败之地。</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（二）以工匠精神塑造学生的职业观和创业观</a:t>
            </a:r>
          </a:p>
        </p:txBody>
      </p:sp>
    </p:spTree>
    <p:extLst>
      <p:ext uri="{BB962C8B-B14F-4D97-AF65-F5344CB8AC3E}">
        <p14:creationId xmlns:p14="http://schemas.microsoft.com/office/powerpoint/2010/main" val="374893693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工匠精神的养成 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5216381"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一、职业院校培育塑造学生工匠精神的路径</a:t>
            </a:r>
          </a:p>
        </p:txBody>
      </p:sp>
      <p:sp>
        <p:nvSpPr>
          <p:cNvPr id="18" name="文本框 17"/>
          <p:cNvSpPr txBox="1"/>
          <p:nvPr/>
        </p:nvSpPr>
        <p:spPr>
          <a:xfrm>
            <a:off x="1547270" y="2404757"/>
            <a:ext cx="9294103" cy="4111510"/>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今天变革创新的时代亟须大量创新务实的人才。职业院校要以工匠精神培养学生求真务实的学术精神。一方面，工匠精神有助于学生形成独立自主、踏实务实的学习态度。化被动为主动学习，克服浮躁心态，脚踏实地、深入钻研，积极主动地思考问题。另一方面，工匠精神有助于培养学生严谨的作风和精益求精的品质，能够使学生以追求完美的态度对待自己的学习和生活，并激发对专业的兴趣与热爱。</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深层次含义就是创新。精益求精、追求卓越，本身就包含了不断创新的精神。创新并不是盲目地想象和突发奇想，而是在不断实践的过程中反复打磨而产生的。学习工匠精神，可以使学生在实践的过程中逐渐形成创新思维模式，在生活中注重观察与思考，勇于质疑与批判，大胆地实践，最终化不可能为可能。</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（三）以工匠精神培养学生求真务实的良好学风</a:t>
            </a:r>
          </a:p>
        </p:txBody>
      </p:sp>
      <p:sp>
        <p:nvSpPr>
          <p:cNvPr id="11" name="文本框 10">
            <a:extLst>
              <a:ext uri="{FF2B5EF4-FFF2-40B4-BE49-F238E27FC236}">
                <a16:creationId xmlns:a16="http://schemas.microsoft.com/office/drawing/2014/main" id="{E8325E20-3FBF-4FF3-B036-E89D7DE511E1}"/>
              </a:ext>
            </a:extLst>
          </p:cNvPr>
          <p:cNvSpPr txBox="1"/>
          <p:nvPr/>
        </p:nvSpPr>
        <p:spPr>
          <a:xfrm>
            <a:off x="1295489" y="4460512"/>
            <a:ext cx="6137698"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（四）以工匠精神引导学生形成精益求精、追求卓越的创新精神</a:t>
            </a:r>
          </a:p>
        </p:txBody>
      </p:sp>
    </p:spTree>
    <p:extLst>
      <p:ext uri="{BB962C8B-B14F-4D97-AF65-F5344CB8AC3E}">
        <p14:creationId xmlns:p14="http://schemas.microsoft.com/office/powerpoint/2010/main" val="35433525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工匠精神的养成 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5216381"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二、弘扬新时代工匠精神</a:t>
            </a:r>
          </a:p>
        </p:txBody>
      </p:sp>
      <p:sp>
        <p:nvSpPr>
          <p:cNvPr id="18" name="文本框 17"/>
          <p:cNvSpPr txBox="1"/>
          <p:nvPr/>
        </p:nvSpPr>
        <p:spPr>
          <a:xfrm>
            <a:off x="1547270" y="2404757"/>
            <a:ext cx="9294103" cy="1895519"/>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们应大力将这些人的事迹推介出去，更多地向公众传递工匠精神、讲述工匠故事、表达工匠情怀，使工匠精神在各地蔚然成风，让工匠精神引领中国创造。这就要求宣传文化部门身先士卒，学习工匠的务实与敬业精神，培养和增强自身的看齐意识，脚踏实地践行工匠精神。要实在“学”，要对照“做”，真正把工匠精神内化于心、外化于行；贯彻在宣扬传播的细微处，如切如磋，如琢如磨，孜孜不倦、久久为功，确保工匠精神真正在全社会弘扬开来、落地生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（一）让工匠精神入脑入心</a:t>
            </a:r>
          </a:p>
        </p:txBody>
      </p:sp>
      <p:sp>
        <p:nvSpPr>
          <p:cNvPr id="11" name="文本框 10">
            <a:extLst>
              <a:ext uri="{FF2B5EF4-FFF2-40B4-BE49-F238E27FC236}">
                <a16:creationId xmlns:a16="http://schemas.microsoft.com/office/drawing/2014/main" id="{E8325E20-3FBF-4FF3-B036-E89D7DE511E1}"/>
              </a:ext>
            </a:extLst>
          </p:cNvPr>
          <p:cNvSpPr txBox="1"/>
          <p:nvPr/>
        </p:nvSpPr>
        <p:spPr>
          <a:xfrm>
            <a:off x="1295489" y="4460512"/>
            <a:ext cx="6137698"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（二）使工匠精神成为规制</a:t>
            </a:r>
          </a:p>
        </p:txBody>
      </p:sp>
      <p:sp>
        <p:nvSpPr>
          <p:cNvPr id="15" name="文本框 14">
            <a:extLst>
              <a:ext uri="{FF2B5EF4-FFF2-40B4-BE49-F238E27FC236}">
                <a16:creationId xmlns:a16="http://schemas.microsoft.com/office/drawing/2014/main" id="{18B62823-F0D2-41B5-827A-B80E94318544}"/>
              </a:ext>
            </a:extLst>
          </p:cNvPr>
          <p:cNvSpPr txBox="1"/>
          <p:nvPr/>
        </p:nvSpPr>
        <p:spPr>
          <a:xfrm>
            <a:off x="1547270" y="4885462"/>
            <a:ext cx="9294102" cy="791627"/>
          </a:xfrm>
          <a:prstGeom prst="rect">
            <a:avLst/>
          </a:prstGeom>
          <a:noFill/>
        </p:spPr>
        <p:txBody>
          <a:bodyPr wrap="square">
            <a:spAutoFit/>
          </a:bodyPr>
          <a:lstStyle/>
          <a:p>
            <a:pPr indent="354013">
              <a:lnSpc>
                <a:spcPct val="150000"/>
              </a:lnSpc>
            </a:pPr>
            <a:r>
              <a:rPr lang="zh-CN" altLang="en-US" sz="1600" dirty="0">
                <a:solidFill>
                  <a:schemeClr val="tx2">
                    <a:lumMod val="75000"/>
                  </a:schemeClr>
                </a:solidFill>
                <a:ea typeface="思源黑体 CN Light" panose="020B0300000000000000" pitchFamily="34" charset="-122"/>
              </a:rPr>
              <a:t>建立健全一整套工匠制度，并渗透到职业教育、技术培训、市场准入、质量监管以及专利保护等各个方面，使精益求精者得到应有的回报，让违法违规者受到严厉的惩罚。</a:t>
            </a:r>
          </a:p>
        </p:txBody>
      </p:sp>
    </p:spTree>
    <p:extLst>
      <p:ext uri="{BB962C8B-B14F-4D97-AF65-F5344CB8AC3E}">
        <p14:creationId xmlns:p14="http://schemas.microsoft.com/office/powerpoint/2010/main" val="61137603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0689" y="2397489"/>
            <a:ext cx="9405199" cy="2308324"/>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劳动教育具有实践属性及综合属性。从教育家和研究者对劳动教育的研究中可以发现，劳动教育既是一种教育内容，又是一种教育形式。</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新时代职业院校的劳动教育是中国特色社会主义事业建设者和接班人培养，以及技术技能人才培养的体系结构的重要组成部分，是根据新时代劳动发展趋势而组织的对学生的劳动思想教育、劳动技能培育和劳动实践锻炼，是全面提高学生劳动素养的过程，其目的是引导新时代的学生在劳动创造中追求幸福感、获得创新灵感，培养具有社会责任感、创新精神和实践能力的高素质人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（四）作为实践形式的劳动教育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100551387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工匠精神的养成 </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69317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1" y="1557040"/>
            <a:ext cx="5216381"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二、弘扬新时代工匠精神</a:t>
            </a:r>
          </a:p>
        </p:txBody>
      </p:sp>
      <p:sp>
        <p:nvSpPr>
          <p:cNvPr id="18" name="文本框 17"/>
          <p:cNvSpPr txBox="1"/>
          <p:nvPr/>
        </p:nvSpPr>
        <p:spPr>
          <a:xfrm>
            <a:off x="1547270" y="2404757"/>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身为一般的从业者，理应做好本职工作，具有螺丝钉精神，在自己平凡的工作岗位上兢兢业业；需要在价值理念和实践上，从社会和公众的需要出发，日复一日、年复一年地向专业的行家手和能工巧匠靠拢，用工匠精神锻造出彩人生。</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（三）把工匠精神外化于行</a:t>
            </a:r>
          </a:p>
        </p:txBody>
      </p:sp>
      <p:sp>
        <p:nvSpPr>
          <p:cNvPr id="11" name="文本框 10">
            <a:extLst>
              <a:ext uri="{FF2B5EF4-FFF2-40B4-BE49-F238E27FC236}">
                <a16:creationId xmlns:a16="http://schemas.microsoft.com/office/drawing/2014/main" id="{E8325E20-3FBF-4FF3-B036-E89D7DE511E1}"/>
              </a:ext>
            </a:extLst>
          </p:cNvPr>
          <p:cNvSpPr txBox="1"/>
          <p:nvPr/>
        </p:nvSpPr>
        <p:spPr>
          <a:xfrm>
            <a:off x="1295489" y="4054260"/>
            <a:ext cx="6137698"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（四）将工匠精神延展出新</a:t>
            </a:r>
          </a:p>
        </p:txBody>
      </p:sp>
      <p:sp>
        <p:nvSpPr>
          <p:cNvPr id="15" name="文本框 14">
            <a:extLst>
              <a:ext uri="{FF2B5EF4-FFF2-40B4-BE49-F238E27FC236}">
                <a16:creationId xmlns:a16="http://schemas.microsoft.com/office/drawing/2014/main" id="{18B62823-F0D2-41B5-827A-B80E94318544}"/>
              </a:ext>
            </a:extLst>
          </p:cNvPr>
          <p:cNvSpPr txBox="1"/>
          <p:nvPr/>
        </p:nvSpPr>
        <p:spPr>
          <a:xfrm>
            <a:off x="1547270" y="4688817"/>
            <a:ext cx="9294102" cy="1160959"/>
          </a:xfrm>
          <a:prstGeom prst="rect">
            <a:avLst/>
          </a:prstGeom>
          <a:noFill/>
        </p:spPr>
        <p:txBody>
          <a:bodyPr wrap="square">
            <a:spAutoFit/>
          </a:bodyPr>
          <a:lstStyle/>
          <a:p>
            <a:pPr indent="354013">
              <a:lnSpc>
                <a:spcPct val="150000"/>
              </a:lnSpc>
            </a:pPr>
            <a:r>
              <a:rPr lang="zh-CN" altLang="en-US" sz="1600" dirty="0">
                <a:solidFill>
                  <a:schemeClr val="tx2">
                    <a:lumMod val="75000"/>
                  </a:schemeClr>
                </a:solidFill>
                <a:ea typeface="思源黑体 CN Light" panose="020B0300000000000000" pitchFamily="34" charset="-122"/>
              </a:rPr>
              <a:t>积极扩大工匠精神之外延，主动丰富其内涵，既是时代之需，也是职责所系，更是成长、成才的必由之路。职业院校学生应勇于开拓，奋发进取，大胆探索，博采众长，在工作理念、工作机制、工作载体和工作方法上寻求新的突破。</a:t>
            </a:r>
          </a:p>
        </p:txBody>
      </p:sp>
    </p:spTree>
    <p:extLst>
      <p:ext uri="{BB962C8B-B14F-4D97-AF65-F5344CB8AC3E}">
        <p14:creationId xmlns:p14="http://schemas.microsoft.com/office/powerpoint/2010/main" val="287548239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现代工匠典型人物</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90631"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文本框 17"/>
          <p:cNvSpPr txBox="1"/>
          <p:nvPr/>
        </p:nvSpPr>
        <p:spPr>
          <a:xfrm>
            <a:off x="691753" y="3827538"/>
            <a:ext cx="3185855" cy="41819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胡双钱：精益求精匠心筑梦</a:t>
            </a:r>
          </a:p>
        </p:txBody>
      </p:sp>
      <p:pic>
        <p:nvPicPr>
          <p:cNvPr id="8" name="图片 7">
            <a:extLst>
              <a:ext uri="{FF2B5EF4-FFF2-40B4-BE49-F238E27FC236}">
                <a16:creationId xmlns:a16="http://schemas.microsoft.com/office/drawing/2014/main" id="{35256D67-7064-4104-90D0-6DE4106056D3}"/>
              </a:ext>
            </a:extLst>
          </p:cNvPr>
          <p:cNvPicPr>
            <a:picLocks noChangeAspect="1"/>
          </p:cNvPicPr>
          <p:nvPr/>
        </p:nvPicPr>
        <p:blipFill>
          <a:blip r:embed="rId3"/>
          <a:stretch>
            <a:fillRect/>
          </a:stretch>
        </p:blipFill>
        <p:spPr>
          <a:xfrm>
            <a:off x="885021" y="1681311"/>
            <a:ext cx="3073639" cy="1986122"/>
          </a:xfrm>
          <a:prstGeom prst="rect">
            <a:avLst/>
          </a:prstGeom>
        </p:spPr>
      </p:pic>
      <p:pic>
        <p:nvPicPr>
          <p:cNvPr id="10" name="图片 9">
            <a:extLst>
              <a:ext uri="{FF2B5EF4-FFF2-40B4-BE49-F238E27FC236}">
                <a16:creationId xmlns:a16="http://schemas.microsoft.com/office/drawing/2014/main" id="{07B7FBB8-4758-47FC-AB04-4C83142BCB9B}"/>
              </a:ext>
            </a:extLst>
          </p:cNvPr>
          <p:cNvPicPr>
            <a:picLocks noChangeAspect="1"/>
          </p:cNvPicPr>
          <p:nvPr/>
        </p:nvPicPr>
        <p:blipFill>
          <a:blip r:embed="rId4"/>
          <a:stretch>
            <a:fillRect/>
          </a:stretch>
        </p:blipFill>
        <p:spPr>
          <a:xfrm>
            <a:off x="4324015" y="2435939"/>
            <a:ext cx="3543970" cy="1986122"/>
          </a:xfrm>
          <a:prstGeom prst="rect">
            <a:avLst/>
          </a:prstGeom>
        </p:spPr>
      </p:pic>
      <p:sp>
        <p:nvSpPr>
          <p:cNvPr id="17" name="文本框 16">
            <a:extLst>
              <a:ext uri="{FF2B5EF4-FFF2-40B4-BE49-F238E27FC236}">
                <a16:creationId xmlns:a16="http://schemas.microsoft.com/office/drawing/2014/main" id="{801E2779-3428-44AF-99A1-E319496E732B}"/>
              </a:ext>
            </a:extLst>
          </p:cNvPr>
          <p:cNvSpPr txBox="1"/>
          <p:nvPr/>
        </p:nvSpPr>
        <p:spPr>
          <a:xfrm>
            <a:off x="4324015" y="4653448"/>
            <a:ext cx="3404140" cy="41819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顾秋亮：深海“蛟龙”守护者</a:t>
            </a:r>
          </a:p>
        </p:txBody>
      </p:sp>
      <p:pic>
        <p:nvPicPr>
          <p:cNvPr id="14" name="图片 13">
            <a:extLst>
              <a:ext uri="{FF2B5EF4-FFF2-40B4-BE49-F238E27FC236}">
                <a16:creationId xmlns:a16="http://schemas.microsoft.com/office/drawing/2014/main" id="{0DF4AAFD-7017-4C31-AEFC-BD2B1FB0B117}"/>
              </a:ext>
            </a:extLst>
          </p:cNvPr>
          <p:cNvPicPr>
            <a:picLocks noChangeAspect="1"/>
          </p:cNvPicPr>
          <p:nvPr/>
        </p:nvPicPr>
        <p:blipFill>
          <a:blip r:embed="rId5"/>
          <a:stretch>
            <a:fillRect/>
          </a:stretch>
        </p:blipFill>
        <p:spPr>
          <a:xfrm>
            <a:off x="8314392" y="3478127"/>
            <a:ext cx="3209280" cy="2145925"/>
          </a:xfrm>
          <a:prstGeom prst="rect">
            <a:avLst/>
          </a:prstGeom>
        </p:spPr>
      </p:pic>
      <p:sp>
        <p:nvSpPr>
          <p:cNvPr id="20" name="文本框 19">
            <a:extLst>
              <a:ext uri="{FF2B5EF4-FFF2-40B4-BE49-F238E27FC236}">
                <a16:creationId xmlns:a16="http://schemas.microsoft.com/office/drawing/2014/main" id="{9D5F84E5-82E6-4318-8B15-B4352D8201C6}"/>
              </a:ext>
            </a:extLst>
          </p:cNvPr>
          <p:cNvSpPr txBox="1"/>
          <p:nvPr/>
        </p:nvSpPr>
        <p:spPr>
          <a:xfrm>
            <a:off x="8020944" y="5764493"/>
            <a:ext cx="3404140" cy="41819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宁允展：高铁上的中国精度</a:t>
            </a:r>
          </a:p>
        </p:txBody>
      </p:sp>
    </p:spTree>
    <p:extLst>
      <p:ext uri="{BB962C8B-B14F-4D97-AF65-F5344CB8AC3E}">
        <p14:creationId xmlns:p14="http://schemas.microsoft.com/office/powerpoint/2010/main" val="418049224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86198"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05</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872098"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劳动教育的实施</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872098" y="3254556"/>
            <a:ext cx="5015397" cy="2585323"/>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第一节 职业院校的“五育融合” 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第二节 劳动教育课程及实施 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第三节 劳动教育的自我管理 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第四节 劳动教育与专业教育 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第五节 勤工助学劳动教育 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第六节 劳动卫生与安全教育</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935588"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3386197"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BEB8583-1FA1-40DE-9ED5-2EE76CDB3382}"/>
              </a:ext>
            </a:extLst>
          </p:cNvPr>
          <p:cNvGrpSpPr/>
          <p:nvPr/>
        </p:nvGrpSpPr>
        <p:grpSpPr>
          <a:xfrm>
            <a:off x="8665041" y="4150851"/>
            <a:ext cx="3665505" cy="2801101"/>
            <a:chOff x="6875147" y="2783053"/>
            <a:chExt cx="5455399" cy="4168900"/>
          </a:xfrm>
        </p:grpSpPr>
        <p:pic>
          <p:nvPicPr>
            <p:cNvPr id="10" name="图片 9">
              <a:extLst>
                <a:ext uri="{FF2B5EF4-FFF2-40B4-BE49-F238E27FC236}">
                  <a16:creationId xmlns:a16="http://schemas.microsoft.com/office/drawing/2014/main" id="{FBDD2ADF-747D-4A51-B19A-D1534FC35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a:extLst>
                <a:ext uri="{FF2B5EF4-FFF2-40B4-BE49-F238E27FC236}">
                  <a16:creationId xmlns:a16="http://schemas.microsoft.com/office/drawing/2014/main" id="{34C120EE-CD6E-4834-8F28-FACD5F9D9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a:extLst>
                <a:ext uri="{FF2B5EF4-FFF2-40B4-BE49-F238E27FC236}">
                  <a16:creationId xmlns:a16="http://schemas.microsoft.com/office/drawing/2014/main" id="{80A1F5A8-70B0-4144-8EB1-28E51E2DD3FD}"/>
                </a:ext>
              </a:extLst>
            </p:cNvPr>
            <p:cNvGrpSpPr/>
            <p:nvPr/>
          </p:nvGrpSpPr>
          <p:grpSpPr>
            <a:xfrm>
              <a:off x="9275430" y="4865409"/>
              <a:ext cx="1553499" cy="2086544"/>
              <a:chOff x="6476730" y="3307849"/>
              <a:chExt cx="2607198" cy="3501795"/>
            </a:xfrm>
          </p:grpSpPr>
          <p:pic>
            <p:nvPicPr>
              <p:cNvPr id="14" name="图片 13">
                <a:extLst>
                  <a:ext uri="{FF2B5EF4-FFF2-40B4-BE49-F238E27FC236}">
                    <a16:creationId xmlns:a16="http://schemas.microsoft.com/office/drawing/2014/main" id="{BFF4E040-69DA-44D6-A871-ADD7E6E4BD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a:extLst>
                  <a:ext uri="{FF2B5EF4-FFF2-40B4-BE49-F238E27FC236}">
                    <a16:creationId xmlns:a16="http://schemas.microsoft.com/office/drawing/2014/main" id="{942C3B5E-FD0F-4769-8867-4E2BF1B7FB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a:extLst>
                <a:ext uri="{FF2B5EF4-FFF2-40B4-BE49-F238E27FC236}">
                  <a16:creationId xmlns:a16="http://schemas.microsoft.com/office/drawing/2014/main" id="{9EFC4DB6-9DC6-458D-82B5-3AD9233E32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extLst>
      <p:ext uri="{BB962C8B-B14F-4D97-AF65-F5344CB8AC3E}">
        <p14:creationId xmlns:p14="http://schemas.microsoft.com/office/powerpoint/2010/main" val="353328893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一、“五育并举”理念的提出</a:t>
            </a:r>
          </a:p>
        </p:txBody>
      </p:sp>
      <p:sp>
        <p:nvSpPr>
          <p:cNvPr id="18" name="文本框 17"/>
          <p:cNvSpPr txBox="1"/>
          <p:nvPr/>
        </p:nvSpPr>
        <p:spPr>
          <a:xfrm>
            <a:off x="1448948" y="2515476"/>
            <a:ext cx="9294103" cy="2264851"/>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党的十九届四中全会重申教育要“培养德智体美劳全面发展的社会主义建设者和接班人”；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月中共中央、国务院印发的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中国教育现代化</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2035》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强调：“要构建德智体美劳全面培养的教育体系和科学的评价体系”，要求更加注重学生的全面发展，大力发展素质教育，促进德育、智育、体育、美育和劳动教育有机融合。我国一直以来习惯于将教育区分为德智体美劳“五育”，而在升学主义的导向之下，往往又只重视智育（或分数）而忽略了其他各育，故而在最新的政策口径上特别强调“五育并举”。</a:t>
            </a:r>
          </a:p>
        </p:txBody>
      </p:sp>
    </p:spTree>
    <p:extLst>
      <p:ext uri="{BB962C8B-B14F-4D97-AF65-F5344CB8AC3E}">
        <p14:creationId xmlns:p14="http://schemas.microsoft.com/office/powerpoint/2010/main" val="167601224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每一种教育教学行为都可能对学生的生命成长具有综合影响，产生综合效应，各育的成长效应往往是相互贯穿、相互渗透和相互滋养的。</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（一）“五育融合”是一种“育人假设”</a:t>
            </a: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“五育并举”和“五育融合”是理想与实践、目标与策略的关系。“五育融合”彰显了一种实践形式，即“融合实践”，这是一种独特且重要的“育人实践”。</a:t>
            </a:r>
          </a:p>
        </p:txBody>
      </p:sp>
      <p:sp>
        <p:nvSpPr>
          <p:cNvPr id="12" name="文本框 11"/>
          <p:cNvSpPr txBox="1"/>
          <p:nvPr/>
        </p:nvSpPr>
        <p:spPr>
          <a:xfrm>
            <a:off x="1295489" y="380125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（二）“五育融合”是一种“育人实践”</a:t>
            </a:r>
          </a:p>
        </p:txBody>
      </p:sp>
    </p:spTree>
    <p:extLst>
      <p:ext uri="{BB962C8B-B14F-4D97-AF65-F5344CB8AC3E}">
        <p14:creationId xmlns:p14="http://schemas.microsoft.com/office/powerpoint/2010/main" val="104493485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五育融合”还蕴含了一种新的教育理念或育人理念，即“融合理念”，它与“融合实践”一样，直指以往制约育人质量提升的主要瓶颈和难题：各育之间的相互割裂、对立甚至相互矛盾。它带来的不是相互分离、割裂的德育论、智育论、体育论、美育论和劳育论，而是“五育融合”论。未来的诸育理论，都将在“五育融合”的理念和体系内得以重建。</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（三）“五育融合”是一种“育人理念”</a:t>
            </a: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发挥劳动教育在育人质量提升方面的重要作用，唯有将其与其他各育融通，进行全方位、全过程式的贯穿渗透，让劳动教育在德育、智育、美育和体育中无时、无处不在，既要在这些领域进行劳动教育，也要让劳动教育返回并进入其他各育。</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（四）“五育融合”是一种“育人思维”</a:t>
            </a:r>
          </a:p>
        </p:txBody>
      </p:sp>
    </p:spTree>
    <p:extLst>
      <p:ext uri="{BB962C8B-B14F-4D97-AF65-F5344CB8AC3E}">
        <p14:creationId xmlns:p14="http://schemas.microsoft.com/office/powerpoint/2010/main" val="188003154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对于学生而言，这种挑战意味着今后不仅是线上线下混合式学习、人机交互式学习，也是“五育融合式”学习，形成基于融合、为了融合和在融合之中的学习兴趣、意识、方法、能力与习惯。</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教师来说，这种挑战带来的是新要求：要有“五育融合”的教学新基本功，既要善于在自己的学科领域充分发挥每一堂课、每一个教育活动的“五育效应”，也要善于融合利用各育的育人资源，实现基于融合、为了融合和在融合之中的新型教学方式。</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校长来说，需要具备的是“五育融合”的管理新基本功，如如何建构适应“五育融合”的体制机制、制度体系、课程体系、教学体系、班级建设体系以及整体性的学校文化体系，生成基于融合、为了融合和在融合之中的新型学校管理方式等。所有这些构成了前所未有的新挑战，它带来的是未来中国教育改革与发展的新希望、新道路和新时代。</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（五）“五育融合”是一种“育人挑战”</a:t>
            </a:r>
          </a:p>
        </p:txBody>
      </p:sp>
    </p:spTree>
    <p:extLst>
      <p:ext uri="{BB962C8B-B14F-4D97-AF65-F5344CB8AC3E}">
        <p14:creationId xmlns:p14="http://schemas.microsoft.com/office/powerpoint/2010/main" val="72774008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三、职业院校“五育融合”的基本原则</a:t>
            </a:r>
          </a:p>
        </p:txBody>
      </p:sp>
      <p:sp>
        <p:nvSpPr>
          <p:cNvPr id="18" name="文本框 17"/>
          <p:cNvSpPr txBox="1"/>
          <p:nvPr/>
        </p:nvSpPr>
        <p:spPr>
          <a:xfrm>
            <a:off x="1313073" y="2102521"/>
            <a:ext cx="9294103" cy="3372846"/>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）要紧紧围绕立德树人的根本任务，把德智体美劳等素质融入学科体系、教学体系、教材体系、管理体系。</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）把德智体美劳作为一个阶段连续的过程体系，系统地推进“五育体系”，实现德智体美劳全面培养。</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）在注重学生的学习成绩时，也应注重学生的创新创业能力、社会实践能力、人文素质能力等。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）要坚决避免出现学期间培养目标和教育内容脱节、错位的现象，充分体现教育规律和人才培养规律，完善监督管理机制，对学生负责。</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）通过“五育”综合素质的培养，提高学生的思想道德素质、团队协作能力、沟通交际能力、学习能力、良好身体素质等能力，促进就业，并让学生受益终身。</a:t>
            </a:r>
          </a:p>
        </p:txBody>
      </p:sp>
    </p:spTree>
    <p:extLst>
      <p:ext uri="{BB962C8B-B14F-4D97-AF65-F5344CB8AC3E}">
        <p14:creationId xmlns:p14="http://schemas.microsoft.com/office/powerpoint/2010/main" val="3602381191"/>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职业院校的“五育融合”</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750795"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四、职业院校“五育融合”模式的构建</a:t>
            </a:r>
          </a:p>
        </p:txBody>
      </p:sp>
      <p:sp>
        <p:nvSpPr>
          <p:cNvPr id="18" name="文本框 17"/>
          <p:cNvSpPr txBox="1"/>
          <p:nvPr/>
        </p:nvSpPr>
        <p:spPr>
          <a:xfrm>
            <a:off x="1313073" y="2102521"/>
            <a:ext cx="9294103" cy="263418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职业院校应根据职业院校学生的特点及专业特点，开发构建适合职业院校学生综合素质教育的“五育融合”模式。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）基于德育的综合素质教育研究。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）基于智育的综合素质教育研究。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）基于体育的综合素质教育研究。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）基于美育的综合素质教育研究。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）基于劳育的综合素质教育研究。</a:t>
            </a:r>
          </a:p>
        </p:txBody>
      </p:sp>
    </p:spTree>
    <p:extLst>
      <p:ext uri="{BB962C8B-B14F-4D97-AF65-F5344CB8AC3E}">
        <p14:creationId xmlns:p14="http://schemas.microsoft.com/office/powerpoint/2010/main" val="378476998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一、劳动教育课程概述</a:t>
            </a: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课是锻炼提高学生的综合素质和能力，帮助学生树立劳动观念，端正劳动态度，学习劳动技能，增强自我管理、自我服务意识，培养广大学生吃苦耐劳的优良品质和合作意识，使其养成爱劳动、守秩序、讲卫生的 良好习惯的基础性课程，是一门品德实践教育必修课程。</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（一）课程性质</a:t>
            </a:r>
          </a:p>
        </p:txBody>
      </p:sp>
      <p:sp>
        <p:nvSpPr>
          <p:cNvPr id="11" name="文本框 10"/>
          <p:cNvSpPr txBox="1"/>
          <p:nvPr/>
        </p:nvSpPr>
        <p:spPr>
          <a:xfrm>
            <a:off x="1499235" y="4336457"/>
            <a:ext cx="9294103" cy="1526187"/>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传统的课堂教学方式作为理论教学的基础，教师应该寻找合适的教学方式，将课堂与新时代下的互联网新媒体等新形式进行结合，改变原有教学方法枯燥、乏味、单一等特点，让新时代劳动教育课程具有吸引力、创新性、丰富性，让学生能够在劳动教育课程进行的过程中体会到其中的乐趣，收获丰富的经验，深刻体会劳动教育课程的真正意义。</a:t>
            </a: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（二）教学方法</a:t>
            </a:r>
          </a:p>
        </p:txBody>
      </p:sp>
    </p:spTree>
    <p:extLst>
      <p:ext uri="{BB962C8B-B14F-4D97-AF65-F5344CB8AC3E}">
        <p14:creationId xmlns:p14="http://schemas.microsoft.com/office/powerpoint/2010/main" val="334611202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4" y="2397489"/>
            <a:ext cx="9319742" cy="3046988"/>
          </a:xfrm>
          <a:prstGeom prst="rect">
            <a:avLst/>
          </a:prstGeom>
          <a:noFill/>
        </p:spPr>
        <p:txBody>
          <a:bodyPr wrap="square" rtlCol="0">
            <a:spAutoFit/>
          </a:bodyPr>
          <a:lstStyle/>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内涵上，劳动教育由劳动、教育两个元素构成，是一种以提升学生劳动素养的方式促进学生全面发展的教育活动；在外延上，劳动教育的范畴涉及劳动价值观的形成、劳动智能的传授、劳动态度的培养、劳动情感的培育等方面，劳动教育的类型涉及学校劳动教育、家庭劳动教育、社会劳动教育，劳动教育的形态涉及课堂教学、专业实践、社会活动、家庭生活、生产实践等。</a:t>
            </a:r>
          </a:p>
          <a:p>
            <a:pPr indent="4320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由于劳动价值观是劳动素养的核心内涵，劳动认知又对劳动价值观的形成具有重大影响，因而，结合内涵和外延表述的劳动教育，也可以界定为：以促进学生形成劳动价值观（树立正确的劳动观点、养成积极的劳动态度、热爱劳动和劳动人民等），养成良好劳动素养（形成劳动习惯，有一定劳动知识与技能，有能力开展创造性劳动等）为目的的，具有独立品质、多种类型及形态的教育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（一）劳动教育的内涵与外延</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extLst>
      <p:ext uri="{BB962C8B-B14F-4D97-AF65-F5344CB8AC3E}">
        <p14:creationId xmlns:p14="http://schemas.microsoft.com/office/powerpoint/2010/main" val="246125540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二、劳动教育课程的内容与要求</a:t>
            </a: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劳动理论教育课程的内容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）持续开展日常生活劳动，自我管理生活，提高劳动自立自强的意识和能力。</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）定期开展校内外公益服务性劳动，做好校园环境秩序维护工作，运用专业技能为社会、为他人提供相关公益服务，培育社会公德，厚植爱国爱民的情怀。</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依托实习实训，参与真实的生产劳动和服务性劳动，增强职业认同感和劳动自豪感；提升创意物化能力，培育不断探索、精益求精、追求卓越的工匠精神和爱岗敬业的劳动态度；坚信“三百六十行，行行出状元”，体会劳动不分贵贱，任何职业都很光荣，都能出彩。</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（一）劳动理论教育课程的内容与要求</a:t>
            </a:r>
          </a:p>
        </p:txBody>
      </p:sp>
    </p:spTree>
    <p:extLst>
      <p:ext uri="{BB962C8B-B14F-4D97-AF65-F5344CB8AC3E}">
        <p14:creationId xmlns:p14="http://schemas.microsoft.com/office/powerpoint/2010/main" val="207070150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二、劳动教育课程的内容与要求</a:t>
            </a:r>
          </a:p>
        </p:txBody>
      </p:sp>
      <p:sp>
        <p:nvSpPr>
          <p:cNvPr id="18" name="文本框 17"/>
          <p:cNvSpPr txBox="1"/>
          <p:nvPr/>
        </p:nvSpPr>
        <p:spPr>
          <a:xfrm>
            <a:off x="1499235" y="2397489"/>
            <a:ext cx="9294103" cy="300351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劳动理论教育课程的要求</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明确目的。劳动理论教育课程应明确劳动教育的教学目的，通过理论教学，提高学生对劳动教育课的认识，增强其劳动意识，使其掌握基本的劳动知识，明确劳动教育的目的、意义，以及劳动教育的组织形式和方法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）充分准备。劳动理论教育教学教师要提前做好调查研究，收集有关资料，结合学生缺乏的和实际需要的相关知识内容，认真准备教案，做好教学课件，使用多媒体教学，提高课堂教学效果。</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）讲究方法。学校应重视劳动教育课程教学改革，应采取研究讨论式教学方法、启发互动式教学，必要时可以把课堂搬到劳动现场去，贴近实际进行理论教学，增强课堂互动性，活跃课堂氛围。</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（一）劳动理论教育课程的内容与要求</a:t>
            </a:r>
          </a:p>
        </p:txBody>
      </p:sp>
    </p:spTree>
    <p:extLst>
      <p:ext uri="{BB962C8B-B14F-4D97-AF65-F5344CB8AC3E}">
        <p14:creationId xmlns:p14="http://schemas.microsoft.com/office/powerpoint/2010/main" val="327478825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二、劳动教育课程的内容与要求</a:t>
            </a:r>
          </a:p>
        </p:txBody>
      </p:sp>
      <p:sp>
        <p:nvSpPr>
          <p:cNvPr id="18" name="文本框 17"/>
          <p:cNvSpPr txBox="1"/>
          <p:nvPr/>
        </p:nvSpPr>
        <p:spPr>
          <a:xfrm>
            <a:off x="1499235" y="2397489"/>
            <a:ext cx="9758700" cy="3372846"/>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劳动实践教育课程的内容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）教学楼：主要包括楼内各教室和走廊、楼梯、露台、休闲场所、公共卫生间及周边等区域。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）实训楼：主要包括楼内各实验实训室、走廊、楼梯、露台、休闲场所、公共卫生间及周边等区域。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）活动中心和图书馆：主要包括活动中心和图书馆各活动室、藏书室、阅览室、走廊、礼堂、露台、报告厅、休闲场所、公共卫生间、各类办公室、资料室及周边等区域。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）师生公寓：主要包括公寓各楼内走廊、楼梯、露台、值班室、休闲场所、庭院内及周边等区域。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）校内绿化地、生态园等：主要包括校园内各区域的绿化地、绿化林、校园湖（池）、果树园、生态园及校园周边等绿化区域。</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）校园其他有关区域等。</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（二）劳动实践教育课程内容与要求</a:t>
            </a:r>
          </a:p>
        </p:txBody>
      </p:sp>
    </p:spTree>
    <p:extLst>
      <p:ext uri="{BB962C8B-B14F-4D97-AF65-F5344CB8AC3E}">
        <p14:creationId xmlns:p14="http://schemas.microsoft.com/office/powerpoint/2010/main" val="227314602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二、劳动教育课程的内容与要求</a:t>
            </a:r>
          </a:p>
        </p:txBody>
      </p:sp>
      <p:sp>
        <p:nvSpPr>
          <p:cNvPr id="18" name="文本框 17"/>
          <p:cNvSpPr txBox="1"/>
          <p:nvPr/>
        </p:nvSpPr>
        <p:spPr>
          <a:xfrm>
            <a:off x="1499235" y="2397489"/>
            <a:ext cx="9758700" cy="3742178"/>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劳动实践教育课程的要求</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）学校应成立劳动教育课程领导小组，主要负责专业人才培养方案的修订，制定劳动教育课程有关教育教学的组织实施、检查考评、成绩管理、学分登录和奖惩等规章制度，督促劳动教育课程取得好的教学效果。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实践教育课程教研室主要负责专业人才培养方案的完善，劳动实践教育课程的教学与管理实施、课程考核汇总、个人成绩评定与录入，根据学生劳动实践教育课程成绩确定补考、重修和是否发放毕业证书等。</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应成立以校长助理为组长和以有关辅导员、教务员等为成员的劳动实践教育课程实施工作小组，各班级应成立以班长、团支部书记为负责人的劳动实践教育课程组织管理和考评小组，根据校园劳动区域范围，划分成若干个劳动小组和一个考评小组，把班级学生劳动教育课落到实处。</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（二）劳动实践教育课程内容与要求</a:t>
            </a:r>
          </a:p>
        </p:txBody>
      </p:sp>
    </p:spTree>
    <p:extLst>
      <p:ext uri="{BB962C8B-B14F-4D97-AF65-F5344CB8AC3E}">
        <p14:creationId xmlns:p14="http://schemas.microsoft.com/office/powerpoint/2010/main" val="316112912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二、劳动教育课程的内容与要求</a:t>
            </a:r>
          </a:p>
        </p:txBody>
      </p:sp>
      <p:sp>
        <p:nvSpPr>
          <p:cNvPr id="18" name="文本框 17"/>
          <p:cNvSpPr txBox="1"/>
          <p:nvPr/>
        </p:nvSpPr>
        <p:spPr>
          <a:xfrm>
            <a:off x="1459906" y="2702289"/>
            <a:ext cx="9473565" cy="263418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劳动实践教育课程的要求</a:t>
            </a:r>
          </a:p>
          <a:p>
            <a:pPr indent="4320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）参与劳动实践教育课程的学生要认真上好劳动理论课，掌握必要的劳动知识和技能以及劳动安全注意事项，熟悉劳动的项目、范围、劳动标准和目标要求。</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实践教育课程的环境卫生要求。室内区域：保持过道、台阶、地面等区域干净、无积水、无烟头、无各种垃圾；桌面、墙面、天花板、窗户、玻璃和门面保持清洁卫生，无乱张贴张挂，无灰尘和蜘蛛网等。室外区域：无树叶、烟头等垃圾和杂物堆积，保持室外公共卫生环境干净、整洁。</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（二）劳动实践教育课程内容与要求</a:t>
            </a:r>
          </a:p>
        </p:txBody>
      </p:sp>
    </p:spTree>
    <p:extLst>
      <p:ext uri="{BB962C8B-B14F-4D97-AF65-F5344CB8AC3E}">
        <p14:creationId xmlns:p14="http://schemas.microsoft.com/office/powerpoint/2010/main" val="317692708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三、劳动教育课程的实施</a:t>
            </a:r>
          </a:p>
        </p:txBody>
      </p:sp>
      <p:sp>
        <p:nvSpPr>
          <p:cNvPr id="18" name="文本框 17"/>
          <p:cNvSpPr txBox="1"/>
          <p:nvPr/>
        </p:nvSpPr>
        <p:spPr>
          <a:xfrm>
            <a:off x="980785" y="2712121"/>
            <a:ext cx="9473565" cy="2264851"/>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将职业院校劳动教育课课程化</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）将劳动教育与思想政治教育相结合。</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）将劳动教育与实习实训相结合。</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）将劳动教育与社会实践和志愿服务相结合。</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）将劳动教育与创新创业教育相结合。</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）将劳动教育与产教融合相结合。</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（一）职业院校劳动教育课程实施要求</a:t>
            </a:r>
          </a:p>
        </p:txBody>
      </p:sp>
      <p:sp>
        <p:nvSpPr>
          <p:cNvPr id="14" name="文本框 13">
            <a:extLst>
              <a:ext uri="{FF2B5EF4-FFF2-40B4-BE49-F238E27FC236}">
                <a16:creationId xmlns:a16="http://schemas.microsoft.com/office/drawing/2014/main" id="{0AE6CE38-179E-4445-AE6D-70403599CD11}"/>
              </a:ext>
            </a:extLst>
          </p:cNvPr>
          <p:cNvSpPr txBox="1"/>
          <p:nvPr/>
        </p:nvSpPr>
        <p:spPr>
          <a:xfrm>
            <a:off x="5960125" y="2712121"/>
            <a:ext cx="5251090" cy="2638286"/>
          </a:xfrm>
          <a:prstGeom prst="rect">
            <a:avLst/>
          </a:prstGeom>
          <a:noFill/>
        </p:spPr>
        <p:txBody>
          <a:bodyPr wrap="square">
            <a:spAutoFit/>
          </a:bodyPr>
          <a:lstStyle/>
          <a:p>
            <a:pPr indent="432000" algn="just">
              <a:lnSpc>
                <a:spcPct val="150000"/>
              </a:lnSpc>
            </a:pPr>
            <a:r>
              <a:rPr lang="en-US" altLang="zh-CN" sz="1600" dirty="0">
                <a:solidFill>
                  <a:schemeClr val="tx2">
                    <a:lumMod val="75000"/>
                  </a:schemeClr>
                </a:solidFill>
                <a:ea typeface="思源黑体 CN Light" panose="020B0300000000000000" pitchFamily="34" charset="-122"/>
              </a:rPr>
              <a:t>2. </a:t>
            </a:r>
            <a:r>
              <a:rPr lang="zh-CN" altLang="en-US" sz="1600" dirty="0">
                <a:solidFill>
                  <a:schemeClr val="tx2">
                    <a:lumMod val="75000"/>
                  </a:schemeClr>
                </a:solidFill>
                <a:ea typeface="思源黑体 CN Light" panose="020B0300000000000000" pitchFamily="34" charset="-122"/>
              </a:rPr>
              <a:t>将劳动教育课程列入职业院校必修课程</a:t>
            </a:r>
            <a:endParaRPr lang="en-US" altLang="zh-CN" sz="1600" dirty="0">
              <a:solidFill>
                <a:schemeClr val="tx2">
                  <a:lumMod val="75000"/>
                </a:schemeClr>
              </a:solidFill>
              <a:ea typeface="思源黑体 CN Light" panose="020B0300000000000000" pitchFamily="34" charset="-122"/>
            </a:endParaRPr>
          </a:p>
          <a:p>
            <a:pPr indent="432000" algn="just">
              <a:lnSpc>
                <a:spcPct val="150000"/>
              </a:lnSpc>
            </a:pPr>
            <a:r>
              <a:rPr lang="zh-CN" altLang="en-US" sz="1600" dirty="0">
                <a:solidFill>
                  <a:schemeClr val="tx2">
                    <a:lumMod val="75000"/>
                  </a:schemeClr>
                </a:solidFill>
                <a:ea typeface="思源黑体 CN Light" panose="020B0300000000000000" pitchFamily="34" charset="-122"/>
              </a:rPr>
              <a:t>对于职业院校学生而言，如果不对其进行系统的劳动科学教育，学生就不能透彻地了解劳动的本质含义、劳动的创造价值、劳动的普遍意义、劳动对于实现人的全面发展的重要作用。基于此，劳动教育课程应成为职业院校开设的基本必修课程，这是科学、合目的性、合规律性的选择。</a:t>
            </a:r>
          </a:p>
        </p:txBody>
      </p:sp>
    </p:spTree>
    <p:extLst>
      <p:ext uri="{BB962C8B-B14F-4D97-AF65-F5344CB8AC3E}">
        <p14:creationId xmlns:p14="http://schemas.microsoft.com/office/powerpoint/2010/main" val="376247320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三、劳动教育课程的实施</a:t>
            </a:r>
          </a:p>
        </p:txBody>
      </p:sp>
      <p:sp>
        <p:nvSpPr>
          <p:cNvPr id="18" name="文本框 17"/>
          <p:cNvSpPr txBox="1"/>
          <p:nvPr/>
        </p:nvSpPr>
        <p:spPr>
          <a:xfrm>
            <a:off x="843915" y="2479042"/>
            <a:ext cx="9666769" cy="1156855"/>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教学原则</a:t>
            </a: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）坚持教育引导原则；（</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）坚持教育深化原则；（</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）坚持劳动教育从实际出发的原则。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（二）职业院校劳动教育课程具体实施</a:t>
            </a:r>
          </a:p>
        </p:txBody>
      </p:sp>
      <p:sp>
        <p:nvSpPr>
          <p:cNvPr id="14" name="文本框 13">
            <a:extLst>
              <a:ext uri="{FF2B5EF4-FFF2-40B4-BE49-F238E27FC236}">
                <a16:creationId xmlns:a16="http://schemas.microsoft.com/office/drawing/2014/main" id="{0AE6CE38-179E-4445-AE6D-70403599CD11}"/>
              </a:ext>
            </a:extLst>
          </p:cNvPr>
          <p:cNvSpPr txBox="1"/>
          <p:nvPr/>
        </p:nvSpPr>
        <p:spPr>
          <a:xfrm>
            <a:off x="827246" y="3351221"/>
            <a:ext cx="5251090" cy="422295"/>
          </a:xfrm>
          <a:prstGeom prst="rect">
            <a:avLst/>
          </a:prstGeom>
          <a:noFill/>
        </p:spPr>
        <p:txBody>
          <a:bodyPr wrap="square">
            <a:spAutoFit/>
          </a:bodyPr>
          <a:lstStyle/>
          <a:p>
            <a:pPr indent="432000" algn="just">
              <a:lnSpc>
                <a:spcPct val="150000"/>
              </a:lnSpc>
            </a:pPr>
            <a:r>
              <a:rPr lang="en-US" altLang="zh-CN" sz="1600" dirty="0">
                <a:solidFill>
                  <a:schemeClr val="tx2">
                    <a:lumMod val="75000"/>
                  </a:schemeClr>
                </a:solidFill>
                <a:ea typeface="思源黑体 CN Light" panose="020B0300000000000000" pitchFamily="34" charset="-122"/>
              </a:rPr>
              <a:t>2.</a:t>
            </a:r>
            <a:r>
              <a:rPr lang="zh-CN" altLang="en-US" sz="1600" dirty="0">
                <a:solidFill>
                  <a:schemeClr val="tx2">
                    <a:lumMod val="75000"/>
                  </a:schemeClr>
                </a:solidFill>
                <a:ea typeface="思源黑体 CN Light" panose="020B0300000000000000" pitchFamily="34" charset="-122"/>
              </a:rPr>
              <a:t>教学方法</a:t>
            </a:r>
            <a:endParaRPr lang="en-US" altLang="zh-CN" sz="1600" dirty="0">
              <a:solidFill>
                <a:schemeClr val="tx2">
                  <a:lumMod val="75000"/>
                </a:schemeClr>
              </a:solidFill>
              <a:ea typeface="思源黑体 CN Light" panose="020B0300000000000000" pitchFamily="34" charset="-122"/>
            </a:endParaRPr>
          </a:p>
        </p:txBody>
      </p:sp>
      <p:pic>
        <p:nvPicPr>
          <p:cNvPr id="8" name="图片 7">
            <a:extLst>
              <a:ext uri="{FF2B5EF4-FFF2-40B4-BE49-F238E27FC236}">
                <a16:creationId xmlns:a16="http://schemas.microsoft.com/office/drawing/2014/main" id="{449C1433-A8A8-4FE6-97AF-C5AB1DE08EBB}"/>
              </a:ext>
            </a:extLst>
          </p:cNvPr>
          <p:cNvPicPr>
            <a:picLocks noChangeAspect="1"/>
          </p:cNvPicPr>
          <p:nvPr/>
        </p:nvPicPr>
        <p:blipFill>
          <a:blip r:embed="rId3"/>
          <a:stretch>
            <a:fillRect/>
          </a:stretch>
        </p:blipFill>
        <p:spPr>
          <a:xfrm>
            <a:off x="2387791" y="3194012"/>
            <a:ext cx="7346965" cy="3196956"/>
          </a:xfrm>
          <a:prstGeom prst="rect">
            <a:avLst/>
          </a:prstGeom>
        </p:spPr>
      </p:pic>
    </p:spTree>
    <p:extLst>
      <p:ext uri="{BB962C8B-B14F-4D97-AF65-F5344CB8AC3E}">
        <p14:creationId xmlns:p14="http://schemas.microsoft.com/office/powerpoint/2010/main" val="439776022"/>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三、劳动教育课程的实施</a:t>
            </a: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（二）职业院校劳动教育课程具体实施</a:t>
            </a:r>
          </a:p>
        </p:txBody>
      </p:sp>
      <p:pic>
        <p:nvPicPr>
          <p:cNvPr id="10" name="图片 9">
            <a:extLst>
              <a:ext uri="{FF2B5EF4-FFF2-40B4-BE49-F238E27FC236}">
                <a16:creationId xmlns:a16="http://schemas.microsoft.com/office/drawing/2014/main" id="{E45F2968-53EF-40A7-AD76-29A0239C9096}"/>
              </a:ext>
            </a:extLst>
          </p:cNvPr>
          <p:cNvPicPr>
            <a:picLocks noChangeAspect="1"/>
          </p:cNvPicPr>
          <p:nvPr/>
        </p:nvPicPr>
        <p:blipFill>
          <a:blip r:embed="rId3"/>
          <a:stretch>
            <a:fillRect/>
          </a:stretch>
        </p:blipFill>
        <p:spPr>
          <a:xfrm>
            <a:off x="1593897" y="2790721"/>
            <a:ext cx="9318795" cy="2716717"/>
          </a:xfrm>
          <a:prstGeom prst="rect">
            <a:avLst/>
          </a:prstGeom>
        </p:spPr>
      </p:pic>
    </p:spTree>
    <p:extLst>
      <p:ext uri="{BB962C8B-B14F-4D97-AF65-F5344CB8AC3E}">
        <p14:creationId xmlns:p14="http://schemas.microsoft.com/office/powerpoint/2010/main" val="181134370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劳动教育课程及实施</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三、劳动教育课程的实施</a:t>
            </a:r>
          </a:p>
        </p:txBody>
      </p:sp>
      <p:sp>
        <p:nvSpPr>
          <p:cNvPr id="18" name="文本框 17"/>
          <p:cNvSpPr txBox="1"/>
          <p:nvPr/>
        </p:nvSpPr>
        <p:spPr>
          <a:xfrm>
            <a:off x="843915" y="2479042"/>
            <a:ext cx="9666769" cy="787523"/>
          </a:xfrm>
          <a:prstGeom prst="rect">
            <a:avLst/>
          </a:prstGeom>
          <a:noFill/>
        </p:spPr>
        <p:txBody>
          <a:bodyPr wrap="square" rtlCol="0">
            <a:spAutoFit/>
          </a:bodyPr>
          <a:lstStyle/>
          <a:p>
            <a:pPr indent="4320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评价方法</a:t>
            </a:r>
          </a:p>
          <a:p>
            <a:pPr indent="4320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（二）职业院校劳动教育课程具体实施</a:t>
            </a:r>
          </a:p>
        </p:txBody>
      </p:sp>
      <p:pic>
        <p:nvPicPr>
          <p:cNvPr id="9" name="图片 8">
            <a:extLst>
              <a:ext uri="{FF2B5EF4-FFF2-40B4-BE49-F238E27FC236}">
                <a16:creationId xmlns:a16="http://schemas.microsoft.com/office/drawing/2014/main" id="{EFA56B6E-4AC8-4FB5-A55B-C0BCB31ABF06}"/>
              </a:ext>
            </a:extLst>
          </p:cNvPr>
          <p:cNvPicPr>
            <a:picLocks noChangeAspect="1"/>
          </p:cNvPicPr>
          <p:nvPr/>
        </p:nvPicPr>
        <p:blipFill>
          <a:blip r:embed="rId3"/>
          <a:stretch>
            <a:fillRect/>
          </a:stretch>
        </p:blipFill>
        <p:spPr>
          <a:xfrm>
            <a:off x="2445359" y="2530051"/>
            <a:ext cx="7455725" cy="3703577"/>
          </a:xfrm>
          <a:prstGeom prst="rect">
            <a:avLst/>
          </a:prstGeom>
        </p:spPr>
      </p:pic>
    </p:spTree>
    <p:extLst>
      <p:ext uri="{BB962C8B-B14F-4D97-AF65-F5344CB8AC3E}">
        <p14:creationId xmlns:p14="http://schemas.microsoft.com/office/powerpoint/2010/main" val="85570010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劳动教育的自我管理</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34317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一、自我管理的含义</a:t>
            </a: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自我管理是自我意识的一部分，是指个体为了达到预定的目标，将自身正在进行的实践活动过程作为对象，不断地对其进行积极、自觉的计划、监察、评价、反馈、控制和调节的过程。</a:t>
            </a:r>
          </a:p>
        </p:txBody>
      </p:sp>
      <p:sp>
        <p:nvSpPr>
          <p:cNvPr id="11" name="文本框 10"/>
          <p:cNvSpPr txBox="1"/>
          <p:nvPr/>
        </p:nvSpPr>
        <p:spPr>
          <a:xfrm>
            <a:off x="1313073" y="3579373"/>
            <a:ext cx="9294103" cy="1156855"/>
          </a:xfrm>
          <a:prstGeom prst="rect">
            <a:avLst/>
          </a:prstGeom>
          <a:noFill/>
        </p:spPr>
        <p:txBody>
          <a:bodyPr wrap="square" rtlCol="0">
            <a:spAutoFit/>
          </a:bodyPr>
          <a:lstStyle/>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自我管理具有以下几个特征：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）能动性。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）反馈性。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）调节性。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20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）迁移性。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）有效性。</a:t>
            </a:r>
          </a:p>
        </p:txBody>
      </p:sp>
    </p:spTree>
    <p:extLst>
      <p:ext uri="{BB962C8B-B14F-4D97-AF65-F5344CB8AC3E}">
        <p14:creationId xmlns:p14="http://schemas.microsoft.com/office/powerpoint/2010/main" val="2711645927"/>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五一劳动节工匠精神PPT模板（黑与白作品）"/>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r">
          <a:defRPr dirty="0" smtClean="0">
            <a:solidFill>
              <a:schemeClr val="tx2">
                <a:lumMod val="75000"/>
              </a:schemeClr>
            </a:solidFill>
            <a:latin typeface="思源黑体 CN Light" panose="020B0300000000000000" pitchFamily="34" charset="-122"/>
            <a:ea typeface="思源黑体 CN Light" panose="020B03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TotalTime>
  <Words>25745</Words>
  <Application>Microsoft Office PowerPoint</Application>
  <PresentationFormat>宽屏</PresentationFormat>
  <Paragraphs>1393</Paragraphs>
  <Slides>177</Slides>
  <Notes>177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177</vt:i4>
      </vt:variant>
    </vt:vector>
  </HeadingPairs>
  <TitlesOfParts>
    <vt:vector size="189" baseType="lpstr">
      <vt:lpstr>方正黑体....</vt:lpstr>
      <vt:lpstr>方正黑体挸忌.</vt:lpstr>
      <vt:lpstr>方正宋一.</vt:lpstr>
      <vt:lpstr>楷体</vt:lpstr>
      <vt:lpstr>思源黑体 CN</vt:lpstr>
      <vt:lpstr>思源黑体 CN Bold</vt:lpstr>
      <vt:lpstr>思源黑体 CN Heavy</vt:lpstr>
      <vt:lpstr>思源黑体 CN Light</vt:lpstr>
      <vt:lpstr>思源黑体 CN Regular</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五一劳动节工匠精神PPT模板（黑与白作品）</dc:title>
  <dc:creator>2018</dc:creator>
  <cp:lastModifiedBy>Lu</cp:lastModifiedBy>
  <cp:revision>206</cp:revision>
  <dcterms:created xsi:type="dcterms:W3CDTF">2020-04-09T02:29:16Z</dcterms:created>
  <dcterms:modified xsi:type="dcterms:W3CDTF">2021-09-15T10:10:55Z</dcterms:modified>
</cp:coreProperties>
</file>